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7" r:id="rId3"/>
    <p:sldId id="348" r:id="rId4"/>
    <p:sldId id="618" r:id="rId5"/>
    <p:sldId id="351" r:id="rId6"/>
    <p:sldId id="413" r:id="rId7"/>
    <p:sldId id="698" r:id="rId8"/>
    <p:sldId id="700" r:id="rId9"/>
    <p:sldId id="415" r:id="rId10"/>
    <p:sldId id="416" r:id="rId11"/>
    <p:sldId id="747" r:id="rId12"/>
    <p:sldId id="748" r:id="rId13"/>
    <p:sldId id="703" r:id="rId14"/>
    <p:sldId id="746" r:id="rId15"/>
    <p:sldId id="745" r:id="rId16"/>
    <p:sldId id="663" r:id="rId17"/>
    <p:sldId id="701" r:id="rId18"/>
    <p:sldId id="422" r:id="rId19"/>
    <p:sldId id="583" r:id="rId20"/>
    <p:sldId id="786" r:id="rId21"/>
    <p:sldId id="787" r:id="rId22"/>
    <p:sldId id="820" r:id="rId23"/>
    <p:sldId id="822" r:id="rId24"/>
    <p:sldId id="588" r:id="rId25"/>
    <p:sldId id="591" r:id="rId26"/>
    <p:sldId id="589" r:id="rId27"/>
  </p:sldIdLst>
  <p:sldSz cx="9144000" cy="6858000" type="screen4x3"/>
  <p:notesSz cx="7103745" cy="10234295"/>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0" clrIdx="0"/>
  <p:cmAuthor id="2" name="weihua" initials="w"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gs" Target="tags/tag4.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联机映像占位符 3"/>
          <p:cNvSpPr>
            <a:spLocks noGrp="1"/>
          </p:cNvSpPr>
          <p:nvPr>
            <p:ph type="clipArt" sz="half" idx="2"/>
          </p:nvPr>
        </p:nvSpPr>
        <p:spPr>
          <a:xfrm>
            <a:off x="4629150" y="1825625"/>
            <a:ext cx="3886200" cy="4351338"/>
          </a:xfrm>
        </p:spPr>
        <p:txBody>
          <a:bodyPr/>
          <a:lstStyle/>
          <a:p>
            <a:endParaRPr lang="zh-CN" altLang="en-US"/>
          </a:p>
        </p:txBody>
      </p:sp>
      <p:sp>
        <p:nvSpPr>
          <p:cNvPr id="5" name="日期占位符 4"/>
          <p:cNvSpPr>
            <a:spLocks noGrp="1"/>
          </p:cNvSpPr>
          <p:nvPr>
            <p:ph type="dt" sz="half" idx="10"/>
          </p:nvPr>
        </p:nvSpPr>
        <p:spPr/>
        <p:txBody>
          <a:bodyPr/>
          <a:lstStyle/>
          <a:p>
            <a:pPr lvl="0">
              <a:buClrTx/>
            </a:pPr>
            <a:endParaRPr lang="zh-CN" altLang="en-US">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a:buClrTx/>
            </a:pPr>
            <a:endParaRPr lang="zh-CN" altLang="en-US"/>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a:fld>
            <a:endParaRPr lang="zh-CN" altLang="en-US">
              <a:latin typeface="Times New Roman" panose="02020603050405020304" pitchFamily="2"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buClrTx/>
            </a:pPr>
            <a:endParaRPr lang="en-US" altLang="x-none"/>
          </a:p>
        </p:txBody>
      </p:sp>
      <p:sp>
        <p:nvSpPr>
          <p:cNvPr id="5" name="页脚占位符 4"/>
          <p:cNvSpPr>
            <a:spLocks noGrp="1"/>
          </p:cNvSpPr>
          <p:nvPr>
            <p:ph type="ftr" sz="quarter" idx="11"/>
          </p:nvPr>
        </p:nvSpPr>
        <p:spPr/>
        <p:txBody>
          <a:bodyPr/>
          <a:lstStyle/>
          <a:p>
            <a:pPr lvl="0">
              <a:buClrTx/>
            </a:pPr>
            <a:endParaRPr lang="en-US" altLang="x-none"/>
          </a:p>
        </p:txBody>
      </p:sp>
      <p:sp>
        <p:nvSpPr>
          <p:cNvPr id="6" name="灯片编号占位符 5"/>
          <p:cNvSpPr>
            <a:spLocks noGrp="1"/>
          </p:cNvSpPr>
          <p:nvPr>
            <p:ph type="sldNum" sz="quarter" idx="12"/>
          </p:nvPr>
        </p:nvSpPr>
        <p:spPr/>
        <p:txBody>
          <a:bodyPr/>
          <a:lstStyle/>
          <a:p>
            <a:pPr lvl="0">
              <a:buClrTx/>
            </a:pPr>
            <a:fld id="{9A0DB2DC-4C9A-4742-B13C-FB6460FD3503}" type="slidenum">
              <a:rPr lang="en-US" altLang="x-none"/>
            </a:fld>
            <a:endParaRPr lang="en-US" altLang="x-none"/>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5" name="Picture 8" descr="91淘课logo"/>
          <p:cNvPicPr>
            <a:picLocks noChangeAspect="1" noChangeArrowheads="1"/>
          </p:cNvPicPr>
          <p:nvPr userDrawn="1"/>
        </p:nvPicPr>
        <p:blipFill>
          <a:blip r:embed="rId2">
            <a:clrChange>
              <a:clrFrom>
                <a:srgbClr val="555555"/>
              </a:clrFrom>
              <a:clrTo>
                <a:srgbClr val="555555">
                  <a:alpha val="0"/>
                </a:srgbClr>
              </a:clrTo>
            </a:clrChange>
            <a:lum contrast="40000"/>
            <a:extLst>
              <a:ext uri="{28A0092B-C50C-407E-A947-70E740481C1C}">
                <a14:useLocalDpi xmlns:a14="http://schemas.microsoft.com/office/drawing/2010/main" val="0"/>
              </a:ext>
            </a:extLst>
          </a:blip>
          <a:stretch>
            <a:fillRect/>
          </a:stretch>
        </p:blipFill>
        <p:spPr bwMode="auto">
          <a:xfrm>
            <a:off x="8244888" y="6117728"/>
            <a:ext cx="810196"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userDrawn="1"/>
        </p:nvGrpSpPr>
        <p:grpSpPr>
          <a:xfrm>
            <a:off x="388644" y="914400"/>
            <a:ext cx="8348539" cy="53398"/>
            <a:chOff x="765506" y="908720"/>
            <a:chExt cx="5305500" cy="66485"/>
          </a:xfrm>
        </p:grpSpPr>
        <p:cxnSp>
          <p:nvCxnSpPr>
            <p:cNvPr id="6" name="直接连接符 5"/>
            <p:cNvCxnSpPr/>
            <p:nvPr/>
          </p:nvCxnSpPr>
          <p:spPr>
            <a:xfrm>
              <a:off x="765506" y="908720"/>
              <a:ext cx="5305500" cy="0"/>
            </a:xfrm>
            <a:prstGeom prst="line">
              <a:avLst/>
            </a:prstGeom>
            <a:ln>
              <a:solidFill>
                <a:srgbClr val="36B2E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5506" y="975205"/>
              <a:ext cx="5305500" cy="0"/>
            </a:xfrm>
            <a:prstGeom prst="line">
              <a:avLst/>
            </a:prstGeom>
            <a:ln w="57150">
              <a:solidFill>
                <a:srgbClr val="36B2E6"/>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305536" y="271131"/>
            <a:ext cx="5677478" cy="506730"/>
          </a:xfrm>
          <a:prstGeom prst="rect">
            <a:avLst/>
          </a:prstGeom>
        </p:spPr>
        <p:txBody>
          <a:bodyPr wrap="square">
            <a:spAutoFit/>
          </a:bodyPr>
          <a:lstStyle/>
          <a:p>
            <a:pPr eaLnBrk="1" fontAlgn="auto" hangingPunct="1">
              <a:spcBef>
                <a:spcPct val="0"/>
              </a:spcBef>
              <a:spcAft>
                <a:spcPct val="0"/>
              </a:spcAft>
            </a:pPr>
            <a:r>
              <a:rPr lang="zh-CN" altLang="en-US" sz="2700" b="1" smtClean="0">
                <a:solidFill>
                  <a:srgbClr val="FF0000"/>
                </a:solidFill>
                <a:latin typeface="微软雅黑" panose="020B0503020204020204" charset="-122"/>
                <a:ea typeface="微软雅黑" panose="020B0503020204020204" charset="-122"/>
              </a:rPr>
              <a:t>较强的分子间作用力</a:t>
            </a:r>
            <a:r>
              <a:rPr lang="en-US" altLang="zh-CN" sz="2700" b="1" smtClean="0">
                <a:solidFill>
                  <a:srgbClr val="FF0000"/>
                </a:solidFill>
                <a:latin typeface="微软雅黑" panose="020B0503020204020204" charset="-122"/>
                <a:ea typeface="微软雅黑" panose="020B0503020204020204" charset="-122"/>
              </a:rPr>
              <a:t>——</a:t>
            </a:r>
            <a:r>
              <a:rPr lang="zh-CN" altLang="en-US" sz="2700" b="1" smtClean="0">
                <a:solidFill>
                  <a:srgbClr val="FF0000"/>
                </a:solidFill>
                <a:latin typeface="微软雅黑" panose="020B0503020204020204" charset="-122"/>
                <a:ea typeface="微软雅黑" panose="020B0503020204020204" charset="-122"/>
              </a:rPr>
              <a:t>氢键</a:t>
            </a:r>
            <a:endParaRPr lang="zh-CN" altLang="zh-CN" sz="2700" b="1">
              <a:solidFill>
                <a:srgbClr val="FF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0" advClick="0" advTm="1000"/>
    </mc:Choice>
    <mc:Fallback>
      <p:transition advClick="0" advTm="1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microsoft.com/office/2007/relationships/hdphoto" Target="../media/image9.wdp"/><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oleObject" Target="../embeddings/oleObject3.bin"/><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png"/><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1330" name="图片 611329"/>
          <p:cNvPicPr>
            <a:picLocks noChangeAspect="1"/>
          </p:cNvPicPr>
          <p:nvPr/>
        </p:nvPicPr>
        <p:blipFill>
          <a:blip r:embed="rId1">
            <a:clrChange>
              <a:clrFrom>
                <a:srgbClr val="000000"/>
              </a:clrFrom>
              <a:clrTo>
                <a:srgbClr val="000000">
                  <a:alpha val="0"/>
                </a:srgbClr>
              </a:clrTo>
            </a:clrChange>
          </a:blip>
          <a:stretch>
            <a:fillRect/>
          </a:stretch>
        </p:blipFill>
        <p:spPr>
          <a:xfrm>
            <a:off x="0" y="2205038"/>
            <a:ext cx="3505200" cy="3590925"/>
          </a:xfrm>
          <a:prstGeom prst="rect">
            <a:avLst/>
          </a:prstGeom>
          <a:noFill/>
          <a:ln w="9525">
            <a:noFill/>
          </a:ln>
        </p:spPr>
      </p:pic>
      <p:pic>
        <p:nvPicPr>
          <p:cNvPr id="611331" name="图片 611330"/>
          <p:cNvPicPr>
            <a:picLocks noChangeAspect="1"/>
          </p:cNvPicPr>
          <p:nvPr/>
        </p:nvPicPr>
        <p:blipFill>
          <a:blip r:embed="rId2">
            <a:clrChange>
              <a:clrFrom>
                <a:srgbClr val="000000"/>
              </a:clrFrom>
              <a:clrTo>
                <a:srgbClr val="000000">
                  <a:alpha val="0"/>
                </a:srgbClr>
              </a:clrTo>
            </a:clrChange>
          </a:blip>
          <a:stretch>
            <a:fillRect/>
          </a:stretch>
        </p:blipFill>
        <p:spPr>
          <a:xfrm>
            <a:off x="5638800" y="188913"/>
            <a:ext cx="3505200" cy="3590925"/>
          </a:xfrm>
          <a:prstGeom prst="rect">
            <a:avLst/>
          </a:prstGeom>
          <a:noFill/>
          <a:ln w="9525">
            <a:noFill/>
          </a:ln>
        </p:spPr>
      </p:pic>
      <p:sp>
        <p:nvSpPr>
          <p:cNvPr id="611332" name="矩形 611331"/>
          <p:cNvSpPr/>
          <p:nvPr/>
        </p:nvSpPr>
        <p:spPr>
          <a:xfrm>
            <a:off x="2627313" y="2708275"/>
            <a:ext cx="4249737" cy="863600"/>
          </a:xfrm>
          <a:prstGeom prst="rect">
            <a:avLst/>
          </a:prstGeom>
        </p:spPr>
        <p:txBody>
          <a:bodyPr wrap="none" fromWordArt="1">
            <a:prstTxWarp prst="textPlain">
              <a:avLst>
                <a:gd name="adj" fmla="val 50000"/>
              </a:avLst>
            </a:prstTxWarp>
            <a:normAutofit/>
          </a:bodyPr>
          <a:lstStyle/>
          <a:p>
            <a:pPr algn="ctr"/>
            <a:r>
              <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rPr>
              <a:t>第三节 分子的性质</a:t>
            </a:r>
            <a:endPar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endParaRPr>
          </a:p>
        </p:txBody>
      </p:sp>
      <p:sp>
        <p:nvSpPr>
          <p:cNvPr id="611333" name="矩形 611332"/>
          <p:cNvSpPr/>
          <p:nvPr/>
        </p:nvSpPr>
        <p:spPr>
          <a:xfrm>
            <a:off x="1330325" y="1125538"/>
            <a:ext cx="6481763" cy="792162"/>
          </a:xfrm>
          <a:prstGeom prst="rect">
            <a:avLst/>
          </a:prstGeom>
        </p:spPr>
        <p:txBody>
          <a:bodyPr wrap="none" fromWordArt="1">
            <a:prstTxWarp prst="textPlain">
              <a:avLst>
                <a:gd name="adj" fmla="val 50000"/>
              </a:avLst>
            </a:prstTxWarp>
            <a:normAutofit/>
          </a:bodyPr>
          <a:lstStyle/>
          <a:p>
            <a:pPr algn="ctr"/>
            <a:r>
              <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rPr>
              <a:t>第二章 分子结构与性质</a:t>
            </a:r>
            <a:endPar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endParaRPr>
          </a:p>
        </p:txBody>
      </p:sp>
      <p:sp>
        <p:nvSpPr>
          <p:cNvPr id="3" name="矩形 2"/>
          <p:cNvSpPr/>
          <p:nvPr/>
        </p:nvSpPr>
        <p:spPr>
          <a:xfrm>
            <a:off x="3568065" y="3980815"/>
            <a:ext cx="2368550" cy="680085"/>
          </a:xfrm>
          <a:prstGeom prst="rect">
            <a:avLst/>
          </a:prstGeom>
        </p:spPr>
        <p:txBody>
          <a:bodyPr wrap="none" fromWordArt="1">
            <a:prstTxWarp prst="textPlain">
              <a:avLst>
                <a:gd name="adj" fmla="val 50000"/>
              </a:avLst>
            </a:prstTxWarp>
            <a:normAutofit/>
            <a:scene3d>
              <a:camera prst="orthographicFront"/>
              <a:lightRig rig="threePt" dir="t"/>
            </a:scene3d>
          </a:bodyPr>
          <a:lstStyle/>
          <a:p>
            <a:pPr algn="ctr"/>
            <a:r>
              <a:rPr lang="zh-CN" altLang="en-US" sz="3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黑体" panose="02010609060101010101" pitchFamily="2" charset="-122"/>
                <a:ea typeface="黑体" panose="02010609060101010101" pitchFamily="2" charset="-122"/>
              </a:rPr>
              <a:t>（第二课时）</a:t>
            </a:r>
            <a:endParaRPr lang="zh-CN" altLang="en-US" sz="3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黑体" panose="02010609060101010101" pitchFamily="2" charset="-122"/>
              <a:ea typeface="黑体" panose="0201060906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组合 31745"/>
          <p:cNvGrpSpPr/>
          <p:nvPr/>
        </p:nvGrpSpPr>
        <p:grpSpPr>
          <a:xfrm>
            <a:off x="137795" y="176530"/>
            <a:ext cx="6995795" cy="6504747"/>
            <a:chOff x="-1" y="0"/>
            <a:chExt cx="3678" cy="3409"/>
          </a:xfrm>
        </p:grpSpPr>
        <p:grpSp>
          <p:nvGrpSpPr>
            <p:cNvPr id="31747" name="组合 31746"/>
            <p:cNvGrpSpPr/>
            <p:nvPr/>
          </p:nvGrpSpPr>
          <p:grpSpPr>
            <a:xfrm>
              <a:off x="-1" y="0"/>
              <a:ext cx="3678" cy="3409"/>
              <a:chOff x="-1" y="0"/>
              <a:chExt cx="3678" cy="3409"/>
            </a:xfrm>
          </p:grpSpPr>
          <p:grpSp>
            <p:nvGrpSpPr>
              <p:cNvPr id="31748" name="组合 31747"/>
              <p:cNvGrpSpPr/>
              <p:nvPr/>
            </p:nvGrpSpPr>
            <p:grpSpPr>
              <a:xfrm>
                <a:off x="658" y="0"/>
                <a:ext cx="2817" cy="3363"/>
                <a:chOff x="-14" y="0"/>
                <a:chExt cx="2817" cy="3363"/>
              </a:xfrm>
            </p:grpSpPr>
            <p:sp>
              <p:nvSpPr>
                <p:cNvPr id="31749" name="文本框 31748"/>
                <p:cNvSpPr txBox="1"/>
                <p:nvPr/>
              </p:nvSpPr>
              <p:spPr>
                <a:xfrm>
                  <a:off x="-10" y="2832"/>
                  <a:ext cx="343"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-150</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0" name="文本框 31749"/>
                <p:cNvSpPr txBox="1"/>
                <p:nvPr/>
              </p:nvSpPr>
              <p:spPr>
                <a:xfrm>
                  <a:off x="-12" y="2544"/>
                  <a:ext cx="343"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-125</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1" name="文本框 31750"/>
                <p:cNvSpPr txBox="1"/>
                <p:nvPr/>
              </p:nvSpPr>
              <p:spPr>
                <a:xfrm>
                  <a:off x="-14" y="2256"/>
                  <a:ext cx="343"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-100</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2" name="文本框 31751"/>
                <p:cNvSpPr txBox="1"/>
                <p:nvPr/>
              </p:nvSpPr>
              <p:spPr>
                <a:xfrm>
                  <a:off x="46" y="1968"/>
                  <a:ext cx="284"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-75</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3" name="文本框 31752"/>
                <p:cNvSpPr txBox="1"/>
                <p:nvPr/>
              </p:nvSpPr>
              <p:spPr>
                <a:xfrm>
                  <a:off x="46" y="1660"/>
                  <a:ext cx="284"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-50</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4" name="文本框 31753"/>
                <p:cNvSpPr txBox="1"/>
                <p:nvPr/>
              </p:nvSpPr>
              <p:spPr>
                <a:xfrm>
                  <a:off x="46" y="1392"/>
                  <a:ext cx="284"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-25</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5" name="文本框 31754"/>
                <p:cNvSpPr txBox="1"/>
                <p:nvPr/>
              </p:nvSpPr>
              <p:spPr>
                <a:xfrm>
                  <a:off x="159" y="1104"/>
                  <a:ext cx="165"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0</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6" name="文本框 31755"/>
                <p:cNvSpPr txBox="1"/>
                <p:nvPr/>
              </p:nvSpPr>
              <p:spPr>
                <a:xfrm>
                  <a:off x="97" y="817"/>
                  <a:ext cx="225"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25</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7" name="文本框 31756"/>
                <p:cNvSpPr txBox="1"/>
                <p:nvPr/>
              </p:nvSpPr>
              <p:spPr>
                <a:xfrm>
                  <a:off x="97" y="528"/>
                  <a:ext cx="225"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50</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8" name="文本框 31757"/>
                <p:cNvSpPr txBox="1"/>
                <p:nvPr/>
              </p:nvSpPr>
              <p:spPr>
                <a:xfrm>
                  <a:off x="97" y="240"/>
                  <a:ext cx="225"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75</a:t>
                  </a:r>
                  <a:endParaRPr lang="en-US" altLang="x-none" sz="1600" b="1">
                    <a:solidFill>
                      <a:srgbClr val="0000FF"/>
                    </a:solidFill>
                    <a:latin typeface="黑体" panose="02010609060101010101" pitchFamily="2" charset="-122"/>
                    <a:ea typeface="黑体" panose="02010609060101010101" pitchFamily="2" charset="-122"/>
                  </a:endParaRPr>
                </a:p>
              </p:txBody>
            </p:sp>
            <p:sp>
              <p:nvSpPr>
                <p:cNvPr id="31759" name="文本框 31758"/>
                <p:cNvSpPr txBox="1"/>
                <p:nvPr/>
              </p:nvSpPr>
              <p:spPr>
                <a:xfrm>
                  <a:off x="35" y="0"/>
                  <a:ext cx="284" cy="177"/>
                </a:xfrm>
                <a:prstGeom prst="rect">
                  <a:avLst/>
                </a:prstGeom>
                <a:noFill/>
                <a:ln w="9525">
                  <a:noFill/>
                </a:ln>
              </p:spPr>
              <p:txBody>
                <a:bodyPr wrap="square" anchor="t">
                  <a:spAutoFit/>
                </a:bodyPr>
                <a:lstStyle/>
                <a:p>
                  <a:pPr algn="ctr"/>
                  <a:r>
                    <a:rPr lang="en-US" altLang="x-none" sz="1600" b="1">
                      <a:solidFill>
                        <a:srgbClr val="0000FF"/>
                      </a:solidFill>
                      <a:latin typeface="黑体" panose="02010609060101010101" pitchFamily="2" charset="-122"/>
                      <a:ea typeface="黑体" panose="02010609060101010101" pitchFamily="2" charset="-122"/>
                    </a:rPr>
                    <a:t>100</a:t>
                  </a:r>
                  <a:endParaRPr lang="en-US" altLang="x-none" sz="1600" b="1">
                    <a:solidFill>
                      <a:srgbClr val="0000FF"/>
                    </a:solidFill>
                    <a:latin typeface="黑体" panose="02010609060101010101" pitchFamily="2" charset="-122"/>
                    <a:ea typeface="黑体" panose="02010609060101010101" pitchFamily="2" charset="-122"/>
                  </a:endParaRPr>
                </a:p>
              </p:txBody>
            </p:sp>
            <p:grpSp>
              <p:nvGrpSpPr>
                <p:cNvPr id="31760" name="组合 31759"/>
                <p:cNvGrpSpPr/>
                <p:nvPr/>
              </p:nvGrpSpPr>
              <p:grpSpPr>
                <a:xfrm>
                  <a:off x="336" y="48"/>
                  <a:ext cx="2311" cy="3315"/>
                  <a:chOff x="0" y="0"/>
                  <a:chExt cx="2311" cy="3315"/>
                </a:xfrm>
              </p:grpSpPr>
              <p:grpSp>
                <p:nvGrpSpPr>
                  <p:cNvPr id="31761" name="组合 31760"/>
                  <p:cNvGrpSpPr/>
                  <p:nvPr/>
                </p:nvGrpSpPr>
                <p:grpSpPr>
                  <a:xfrm>
                    <a:off x="0" y="0"/>
                    <a:ext cx="2311" cy="3024"/>
                    <a:chOff x="0" y="0"/>
                    <a:chExt cx="2311" cy="3024"/>
                  </a:xfrm>
                </p:grpSpPr>
                <p:grpSp>
                  <p:nvGrpSpPr>
                    <p:cNvPr id="31762" name="组合 31761"/>
                    <p:cNvGrpSpPr/>
                    <p:nvPr/>
                  </p:nvGrpSpPr>
                  <p:grpSpPr>
                    <a:xfrm>
                      <a:off x="5" y="0"/>
                      <a:ext cx="2304" cy="3024"/>
                      <a:chOff x="0" y="0"/>
                      <a:chExt cx="2304" cy="3120"/>
                    </a:xfrm>
                  </p:grpSpPr>
                  <p:grpSp>
                    <p:nvGrpSpPr>
                      <p:cNvPr id="31763" name="组合 31762"/>
                      <p:cNvGrpSpPr/>
                      <p:nvPr/>
                    </p:nvGrpSpPr>
                    <p:grpSpPr>
                      <a:xfrm>
                        <a:off x="0" y="0"/>
                        <a:ext cx="2160" cy="3120"/>
                        <a:chOff x="0" y="0"/>
                        <a:chExt cx="2160" cy="3120"/>
                      </a:xfrm>
                    </p:grpSpPr>
                    <p:grpSp>
                      <p:nvGrpSpPr>
                        <p:cNvPr id="31764" name="组合 31763"/>
                        <p:cNvGrpSpPr/>
                        <p:nvPr/>
                      </p:nvGrpSpPr>
                      <p:grpSpPr>
                        <a:xfrm>
                          <a:off x="1152" y="0"/>
                          <a:ext cx="1008" cy="3120"/>
                          <a:chOff x="0" y="0"/>
                          <a:chExt cx="1008" cy="3120"/>
                        </a:xfrm>
                      </p:grpSpPr>
                      <p:grpSp>
                        <p:nvGrpSpPr>
                          <p:cNvPr id="31765" name="组合 31764"/>
                          <p:cNvGrpSpPr/>
                          <p:nvPr/>
                        </p:nvGrpSpPr>
                        <p:grpSpPr>
                          <a:xfrm>
                            <a:off x="0" y="0"/>
                            <a:ext cx="432" cy="3120"/>
                            <a:chOff x="0" y="0"/>
                            <a:chExt cx="432" cy="3120"/>
                          </a:xfrm>
                        </p:grpSpPr>
                        <p:grpSp>
                          <p:nvGrpSpPr>
                            <p:cNvPr id="31766" name="组合 31765"/>
                            <p:cNvGrpSpPr/>
                            <p:nvPr/>
                          </p:nvGrpSpPr>
                          <p:grpSpPr>
                            <a:xfrm>
                              <a:off x="0" y="0"/>
                              <a:ext cx="144" cy="3120"/>
                              <a:chOff x="0" y="0"/>
                              <a:chExt cx="144" cy="3120"/>
                            </a:xfrm>
                          </p:grpSpPr>
                          <p:sp>
                            <p:nvSpPr>
                              <p:cNvPr id="31767" name="直接连接符 31766"/>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68" name="直接连接符 31767"/>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769" name="组合 31768"/>
                            <p:cNvGrpSpPr/>
                            <p:nvPr/>
                          </p:nvGrpSpPr>
                          <p:grpSpPr>
                            <a:xfrm>
                              <a:off x="288" y="0"/>
                              <a:ext cx="144" cy="3120"/>
                              <a:chOff x="0" y="0"/>
                              <a:chExt cx="144" cy="3120"/>
                            </a:xfrm>
                          </p:grpSpPr>
                          <p:sp>
                            <p:nvSpPr>
                              <p:cNvPr id="31770" name="直接连接符 31769"/>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71" name="直接连接符 31770"/>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nvGrpSpPr>
                          <p:cNvPr id="31772" name="组合 31771"/>
                          <p:cNvGrpSpPr/>
                          <p:nvPr/>
                        </p:nvGrpSpPr>
                        <p:grpSpPr>
                          <a:xfrm>
                            <a:off x="576" y="0"/>
                            <a:ext cx="432" cy="3120"/>
                            <a:chOff x="0" y="0"/>
                            <a:chExt cx="432" cy="3120"/>
                          </a:xfrm>
                        </p:grpSpPr>
                        <p:grpSp>
                          <p:nvGrpSpPr>
                            <p:cNvPr id="31773" name="组合 31772"/>
                            <p:cNvGrpSpPr/>
                            <p:nvPr/>
                          </p:nvGrpSpPr>
                          <p:grpSpPr>
                            <a:xfrm>
                              <a:off x="0" y="0"/>
                              <a:ext cx="144" cy="3120"/>
                              <a:chOff x="0" y="0"/>
                              <a:chExt cx="144" cy="3120"/>
                            </a:xfrm>
                          </p:grpSpPr>
                          <p:sp>
                            <p:nvSpPr>
                              <p:cNvPr id="31774" name="直接连接符 31773"/>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75" name="直接连接符 31774"/>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776" name="组合 31775"/>
                            <p:cNvGrpSpPr/>
                            <p:nvPr/>
                          </p:nvGrpSpPr>
                          <p:grpSpPr>
                            <a:xfrm>
                              <a:off x="288" y="0"/>
                              <a:ext cx="144" cy="3120"/>
                              <a:chOff x="0" y="0"/>
                              <a:chExt cx="144" cy="3120"/>
                            </a:xfrm>
                          </p:grpSpPr>
                          <p:sp>
                            <p:nvSpPr>
                              <p:cNvPr id="31777" name="直接连接符 31776"/>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78" name="直接连接符 31777"/>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grpSp>
                      <p:nvGrpSpPr>
                        <p:cNvPr id="31779" name="组合 31778"/>
                        <p:cNvGrpSpPr/>
                        <p:nvPr/>
                      </p:nvGrpSpPr>
                      <p:grpSpPr>
                        <a:xfrm>
                          <a:off x="0" y="0"/>
                          <a:ext cx="1008" cy="3120"/>
                          <a:chOff x="0" y="0"/>
                          <a:chExt cx="1008" cy="3120"/>
                        </a:xfrm>
                      </p:grpSpPr>
                      <p:grpSp>
                        <p:nvGrpSpPr>
                          <p:cNvPr id="31780" name="组合 31779"/>
                          <p:cNvGrpSpPr/>
                          <p:nvPr/>
                        </p:nvGrpSpPr>
                        <p:grpSpPr>
                          <a:xfrm>
                            <a:off x="0" y="0"/>
                            <a:ext cx="432" cy="3120"/>
                            <a:chOff x="0" y="0"/>
                            <a:chExt cx="432" cy="3120"/>
                          </a:xfrm>
                        </p:grpSpPr>
                        <p:grpSp>
                          <p:nvGrpSpPr>
                            <p:cNvPr id="31781" name="组合 31780"/>
                            <p:cNvGrpSpPr/>
                            <p:nvPr/>
                          </p:nvGrpSpPr>
                          <p:grpSpPr>
                            <a:xfrm>
                              <a:off x="0" y="0"/>
                              <a:ext cx="144" cy="3120"/>
                              <a:chOff x="0" y="0"/>
                              <a:chExt cx="144" cy="3120"/>
                            </a:xfrm>
                          </p:grpSpPr>
                          <p:sp>
                            <p:nvSpPr>
                              <p:cNvPr id="31782" name="直接连接符 31781"/>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83" name="直接连接符 31782"/>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784" name="组合 31783"/>
                            <p:cNvGrpSpPr/>
                            <p:nvPr/>
                          </p:nvGrpSpPr>
                          <p:grpSpPr>
                            <a:xfrm>
                              <a:off x="288" y="0"/>
                              <a:ext cx="144" cy="3120"/>
                              <a:chOff x="0" y="0"/>
                              <a:chExt cx="144" cy="3120"/>
                            </a:xfrm>
                          </p:grpSpPr>
                          <p:sp>
                            <p:nvSpPr>
                              <p:cNvPr id="31785" name="直接连接符 31784"/>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86" name="直接连接符 31785"/>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nvGrpSpPr>
                          <p:cNvPr id="31787" name="组合 31786"/>
                          <p:cNvGrpSpPr/>
                          <p:nvPr/>
                        </p:nvGrpSpPr>
                        <p:grpSpPr>
                          <a:xfrm>
                            <a:off x="576" y="0"/>
                            <a:ext cx="432" cy="3120"/>
                            <a:chOff x="0" y="0"/>
                            <a:chExt cx="432" cy="3120"/>
                          </a:xfrm>
                        </p:grpSpPr>
                        <p:grpSp>
                          <p:nvGrpSpPr>
                            <p:cNvPr id="31788" name="组合 31787"/>
                            <p:cNvGrpSpPr/>
                            <p:nvPr/>
                          </p:nvGrpSpPr>
                          <p:grpSpPr>
                            <a:xfrm>
                              <a:off x="0" y="0"/>
                              <a:ext cx="144" cy="3120"/>
                              <a:chOff x="0" y="0"/>
                              <a:chExt cx="144" cy="3120"/>
                            </a:xfrm>
                          </p:grpSpPr>
                          <p:sp>
                            <p:nvSpPr>
                              <p:cNvPr id="31789" name="直接连接符 31788"/>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90" name="直接连接符 31789"/>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791" name="组合 31790"/>
                            <p:cNvGrpSpPr/>
                            <p:nvPr/>
                          </p:nvGrpSpPr>
                          <p:grpSpPr>
                            <a:xfrm>
                              <a:off x="288" y="0"/>
                              <a:ext cx="144" cy="3120"/>
                              <a:chOff x="0" y="0"/>
                              <a:chExt cx="144" cy="3120"/>
                            </a:xfrm>
                          </p:grpSpPr>
                          <p:sp>
                            <p:nvSpPr>
                              <p:cNvPr id="31792" name="直接连接符 31791"/>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93" name="直接连接符 31792"/>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grpSp>
                  <p:sp>
                    <p:nvSpPr>
                      <p:cNvPr id="31794" name="直接连接符 31793"/>
                      <p:cNvSpPr/>
                      <p:nvPr/>
                    </p:nvSpPr>
                    <p:spPr>
                      <a:xfrm flipH="1">
                        <a:off x="230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795" name="组合 31794"/>
                    <p:cNvGrpSpPr/>
                    <p:nvPr/>
                  </p:nvGrpSpPr>
                  <p:grpSpPr>
                    <a:xfrm rot="5400000">
                      <a:off x="651" y="1222"/>
                      <a:ext cx="1008" cy="2304"/>
                      <a:chOff x="0" y="0"/>
                      <a:chExt cx="1008" cy="3120"/>
                    </a:xfrm>
                  </p:grpSpPr>
                  <p:grpSp>
                    <p:nvGrpSpPr>
                      <p:cNvPr id="31796" name="组合 31795"/>
                      <p:cNvGrpSpPr/>
                      <p:nvPr/>
                    </p:nvGrpSpPr>
                    <p:grpSpPr>
                      <a:xfrm>
                        <a:off x="0" y="0"/>
                        <a:ext cx="432" cy="3120"/>
                        <a:chOff x="0" y="0"/>
                        <a:chExt cx="432" cy="3120"/>
                      </a:xfrm>
                    </p:grpSpPr>
                    <p:grpSp>
                      <p:nvGrpSpPr>
                        <p:cNvPr id="31797" name="组合 31796"/>
                        <p:cNvGrpSpPr/>
                        <p:nvPr/>
                      </p:nvGrpSpPr>
                      <p:grpSpPr>
                        <a:xfrm>
                          <a:off x="0" y="0"/>
                          <a:ext cx="144" cy="3120"/>
                          <a:chOff x="0" y="0"/>
                          <a:chExt cx="144" cy="3120"/>
                        </a:xfrm>
                      </p:grpSpPr>
                      <p:sp>
                        <p:nvSpPr>
                          <p:cNvPr id="31798" name="直接连接符 31797"/>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799" name="直接连接符 31798"/>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800" name="组合 31799"/>
                        <p:cNvGrpSpPr/>
                        <p:nvPr/>
                      </p:nvGrpSpPr>
                      <p:grpSpPr>
                        <a:xfrm>
                          <a:off x="288" y="0"/>
                          <a:ext cx="144" cy="3120"/>
                          <a:chOff x="0" y="0"/>
                          <a:chExt cx="144" cy="3120"/>
                        </a:xfrm>
                      </p:grpSpPr>
                      <p:sp>
                        <p:nvSpPr>
                          <p:cNvPr id="31801" name="直接连接符 31800"/>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02" name="直接连接符 31801"/>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nvGrpSpPr>
                      <p:cNvPr id="31803" name="组合 31802"/>
                      <p:cNvGrpSpPr/>
                      <p:nvPr/>
                    </p:nvGrpSpPr>
                    <p:grpSpPr>
                      <a:xfrm>
                        <a:off x="576" y="0"/>
                        <a:ext cx="432" cy="3120"/>
                        <a:chOff x="0" y="0"/>
                        <a:chExt cx="432" cy="3120"/>
                      </a:xfrm>
                    </p:grpSpPr>
                    <p:grpSp>
                      <p:nvGrpSpPr>
                        <p:cNvPr id="31804" name="组合 31803"/>
                        <p:cNvGrpSpPr/>
                        <p:nvPr/>
                      </p:nvGrpSpPr>
                      <p:grpSpPr>
                        <a:xfrm>
                          <a:off x="0" y="0"/>
                          <a:ext cx="144" cy="3120"/>
                          <a:chOff x="0" y="0"/>
                          <a:chExt cx="144" cy="3120"/>
                        </a:xfrm>
                      </p:grpSpPr>
                      <p:sp>
                        <p:nvSpPr>
                          <p:cNvPr id="31805" name="直接连接符 31804"/>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06" name="直接连接符 31805"/>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807" name="组合 31806"/>
                        <p:cNvGrpSpPr/>
                        <p:nvPr/>
                      </p:nvGrpSpPr>
                      <p:grpSpPr>
                        <a:xfrm>
                          <a:off x="288" y="0"/>
                          <a:ext cx="144" cy="3120"/>
                          <a:chOff x="0" y="0"/>
                          <a:chExt cx="144" cy="3120"/>
                        </a:xfrm>
                      </p:grpSpPr>
                      <p:sp>
                        <p:nvSpPr>
                          <p:cNvPr id="31808" name="直接连接符 31807"/>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09" name="直接连接符 31808"/>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sp>
                  <p:nvSpPr>
                    <p:cNvPr id="31810" name="直接连接符 31809"/>
                    <p:cNvSpPr/>
                    <p:nvPr/>
                  </p:nvSpPr>
                  <p:spPr>
                    <a:xfrm rot="5400000" flipH="1">
                      <a:off x="1152" y="283"/>
                      <a:ext cx="0" cy="2304"/>
                    </a:xfrm>
                    <a:prstGeom prst="line">
                      <a:avLst/>
                    </a:prstGeom>
                    <a:ln w="12700" cap="sq" cmpd="sng">
                      <a:solidFill>
                        <a:schemeClr val="hlink"/>
                      </a:solidFill>
                      <a:prstDash val="solid"/>
                      <a:headEnd type="none" w="med" len="med"/>
                      <a:tailEnd type="none" w="med" len="med"/>
                    </a:ln>
                  </p:spPr>
                  <p:txBody>
                    <a:bodyPr/>
                    <a:lstStyle/>
                    <a:p/>
                  </p:txBody>
                </p:sp>
                <p:grpSp>
                  <p:nvGrpSpPr>
                    <p:cNvPr id="31811" name="组合 31810"/>
                    <p:cNvGrpSpPr/>
                    <p:nvPr/>
                  </p:nvGrpSpPr>
                  <p:grpSpPr>
                    <a:xfrm rot="5400000">
                      <a:off x="1081" y="500"/>
                      <a:ext cx="144" cy="2304"/>
                      <a:chOff x="0" y="0"/>
                      <a:chExt cx="144" cy="3120"/>
                    </a:xfrm>
                  </p:grpSpPr>
                  <p:sp>
                    <p:nvSpPr>
                      <p:cNvPr id="31812" name="直接连接符 31811"/>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13" name="直接连接符 31812"/>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sp>
                  <p:nvSpPr>
                    <p:cNvPr id="31814" name="直接连接符 31813"/>
                    <p:cNvSpPr/>
                    <p:nvPr/>
                  </p:nvSpPr>
                  <p:spPr>
                    <a:xfrm rot="5400000" flipH="1">
                      <a:off x="1156" y="1871"/>
                      <a:ext cx="0" cy="2304"/>
                    </a:xfrm>
                    <a:prstGeom prst="line">
                      <a:avLst/>
                    </a:prstGeom>
                    <a:ln w="12700" cap="sq" cmpd="sng">
                      <a:solidFill>
                        <a:schemeClr val="hlink"/>
                      </a:solidFill>
                      <a:prstDash val="solid"/>
                      <a:headEnd type="none" w="med" len="med"/>
                      <a:tailEnd type="none" w="med" len="med"/>
                    </a:ln>
                  </p:spPr>
                  <p:txBody>
                    <a:bodyPr/>
                    <a:lstStyle/>
                    <a:p/>
                  </p:txBody>
                </p:sp>
                <p:grpSp>
                  <p:nvGrpSpPr>
                    <p:cNvPr id="31815" name="组合 31814"/>
                    <p:cNvGrpSpPr/>
                    <p:nvPr/>
                  </p:nvGrpSpPr>
                  <p:grpSpPr>
                    <a:xfrm>
                      <a:off x="5" y="0"/>
                      <a:ext cx="2306" cy="1296"/>
                      <a:chOff x="0" y="0"/>
                      <a:chExt cx="2306" cy="1296"/>
                    </a:xfrm>
                  </p:grpSpPr>
                  <p:grpSp>
                    <p:nvGrpSpPr>
                      <p:cNvPr id="31816" name="组合 31815"/>
                      <p:cNvGrpSpPr/>
                      <p:nvPr/>
                    </p:nvGrpSpPr>
                    <p:grpSpPr>
                      <a:xfrm>
                        <a:off x="0" y="0"/>
                        <a:ext cx="2306" cy="722"/>
                        <a:chOff x="0" y="0"/>
                        <a:chExt cx="2306" cy="722"/>
                      </a:xfrm>
                    </p:grpSpPr>
                    <p:sp>
                      <p:nvSpPr>
                        <p:cNvPr id="31817" name="直接连接符 31816"/>
                        <p:cNvSpPr/>
                        <p:nvPr/>
                      </p:nvSpPr>
                      <p:spPr>
                        <a:xfrm rot="5400000" flipH="1">
                          <a:off x="1152" y="-1152"/>
                          <a:ext cx="0" cy="2304"/>
                        </a:xfrm>
                        <a:prstGeom prst="line">
                          <a:avLst/>
                        </a:prstGeom>
                        <a:ln w="12700" cap="sq" cmpd="sng">
                          <a:solidFill>
                            <a:schemeClr val="hlink"/>
                          </a:solidFill>
                          <a:prstDash val="solid"/>
                          <a:headEnd type="none" w="med" len="med"/>
                          <a:tailEnd type="none" w="med" len="med"/>
                        </a:ln>
                      </p:spPr>
                      <p:txBody>
                        <a:bodyPr/>
                        <a:lstStyle/>
                        <a:p/>
                      </p:txBody>
                    </p:sp>
                    <p:grpSp>
                      <p:nvGrpSpPr>
                        <p:cNvPr id="31818" name="组合 31817"/>
                        <p:cNvGrpSpPr/>
                        <p:nvPr/>
                      </p:nvGrpSpPr>
                      <p:grpSpPr>
                        <a:xfrm rot="5400000">
                          <a:off x="1081" y="-935"/>
                          <a:ext cx="144" cy="2304"/>
                          <a:chOff x="0" y="0"/>
                          <a:chExt cx="144" cy="3120"/>
                        </a:xfrm>
                      </p:grpSpPr>
                      <p:sp>
                        <p:nvSpPr>
                          <p:cNvPr id="31819" name="直接连接符 31818"/>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20" name="直接连接符 31819"/>
                          <p:cNvSpPr/>
                          <p:nvPr/>
                        </p:nvSpPr>
                        <p:spPr>
                          <a:xfrm flipH="1">
                            <a:off x="144" y="0"/>
                            <a:ext cx="0" cy="3120"/>
                          </a:xfrm>
                          <a:prstGeom prst="line">
                            <a:avLst/>
                          </a:prstGeom>
                          <a:ln w="12700" cap="sq" cmpd="sng">
                            <a:solidFill>
                              <a:srgbClr val="FFFF00"/>
                            </a:solidFill>
                            <a:prstDash val="solid"/>
                            <a:headEnd type="none" w="med" len="med"/>
                            <a:tailEnd type="none" w="med" len="med"/>
                          </a:ln>
                        </p:spPr>
                        <p:txBody>
                          <a:bodyPr/>
                          <a:lstStyle/>
                          <a:p/>
                        </p:txBody>
                      </p:sp>
                    </p:grpSp>
                    <p:grpSp>
                      <p:nvGrpSpPr>
                        <p:cNvPr id="31821" name="组合 31820"/>
                        <p:cNvGrpSpPr/>
                        <p:nvPr/>
                      </p:nvGrpSpPr>
                      <p:grpSpPr>
                        <a:xfrm rot="5400000">
                          <a:off x="938" y="-646"/>
                          <a:ext cx="432" cy="2304"/>
                          <a:chOff x="0" y="0"/>
                          <a:chExt cx="432" cy="3120"/>
                        </a:xfrm>
                      </p:grpSpPr>
                      <p:grpSp>
                        <p:nvGrpSpPr>
                          <p:cNvPr id="31822" name="组合 31821"/>
                          <p:cNvGrpSpPr/>
                          <p:nvPr/>
                        </p:nvGrpSpPr>
                        <p:grpSpPr>
                          <a:xfrm>
                            <a:off x="0" y="0"/>
                            <a:ext cx="144" cy="3120"/>
                            <a:chOff x="0" y="0"/>
                            <a:chExt cx="144" cy="3120"/>
                          </a:xfrm>
                        </p:grpSpPr>
                        <p:sp>
                          <p:nvSpPr>
                            <p:cNvPr id="31823" name="直接连接符 31822"/>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24" name="直接连接符 31823"/>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825" name="组合 31824"/>
                          <p:cNvGrpSpPr/>
                          <p:nvPr/>
                        </p:nvGrpSpPr>
                        <p:grpSpPr>
                          <a:xfrm>
                            <a:off x="288" y="0"/>
                            <a:ext cx="144" cy="3120"/>
                            <a:chOff x="0" y="0"/>
                            <a:chExt cx="144" cy="3120"/>
                          </a:xfrm>
                        </p:grpSpPr>
                        <p:sp>
                          <p:nvSpPr>
                            <p:cNvPr id="31826" name="直接连接符 31825"/>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27" name="直接连接符 31826"/>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grpSp>
                    <p:nvGrpSpPr>
                      <p:cNvPr id="31828" name="组合 31827"/>
                      <p:cNvGrpSpPr/>
                      <p:nvPr/>
                    </p:nvGrpSpPr>
                    <p:grpSpPr>
                      <a:xfrm rot="5400000">
                        <a:off x="936" y="-72"/>
                        <a:ext cx="432" cy="2304"/>
                        <a:chOff x="0" y="0"/>
                        <a:chExt cx="432" cy="3120"/>
                      </a:xfrm>
                    </p:grpSpPr>
                    <p:grpSp>
                      <p:nvGrpSpPr>
                        <p:cNvPr id="31829" name="组合 31828"/>
                        <p:cNvGrpSpPr/>
                        <p:nvPr/>
                      </p:nvGrpSpPr>
                      <p:grpSpPr>
                        <a:xfrm>
                          <a:off x="0" y="0"/>
                          <a:ext cx="144" cy="3120"/>
                          <a:chOff x="0" y="0"/>
                          <a:chExt cx="144" cy="3120"/>
                        </a:xfrm>
                      </p:grpSpPr>
                      <p:sp>
                        <p:nvSpPr>
                          <p:cNvPr id="31830" name="直接连接符 31829"/>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31" name="直接连接符 31830"/>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nvGrpSpPr>
                        <p:cNvPr id="31832" name="组合 31831"/>
                        <p:cNvGrpSpPr/>
                        <p:nvPr/>
                      </p:nvGrpSpPr>
                      <p:grpSpPr>
                        <a:xfrm>
                          <a:off x="288" y="0"/>
                          <a:ext cx="144" cy="3120"/>
                          <a:chOff x="0" y="0"/>
                          <a:chExt cx="144" cy="3120"/>
                        </a:xfrm>
                      </p:grpSpPr>
                      <p:sp>
                        <p:nvSpPr>
                          <p:cNvPr id="31833" name="直接连接符 31832"/>
                          <p:cNvSpPr/>
                          <p:nvPr/>
                        </p:nvSpPr>
                        <p:spPr>
                          <a:xfrm flipH="1">
                            <a:off x="0" y="0"/>
                            <a:ext cx="0" cy="3120"/>
                          </a:xfrm>
                          <a:prstGeom prst="line">
                            <a:avLst/>
                          </a:prstGeom>
                          <a:ln w="12700" cap="sq" cmpd="sng">
                            <a:solidFill>
                              <a:schemeClr val="hlink"/>
                            </a:solidFill>
                            <a:prstDash val="solid"/>
                            <a:headEnd type="none" w="med" len="med"/>
                            <a:tailEnd type="none" w="med" len="med"/>
                          </a:ln>
                        </p:spPr>
                        <p:txBody>
                          <a:bodyPr/>
                          <a:lstStyle/>
                          <a:p/>
                        </p:txBody>
                      </p:sp>
                      <p:sp>
                        <p:nvSpPr>
                          <p:cNvPr id="31834" name="直接连接符 31833"/>
                          <p:cNvSpPr/>
                          <p:nvPr/>
                        </p:nvSpPr>
                        <p:spPr>
                          <a:xfrm flipH="1">
                            <a:off x="144" y="0"/>
                            <a:ext cx="0" cy="3120"/>
                          </a:xfrm>
                          <a:prstGeom prst="line">
                            <a:avLst/>
                          </a:prstGeom>
                          <a:ln w="12700" cap="sq" cmpd="sng">
                            <a:solidFill>
                              <a:schemeClr val="hlink"/>
                            </a:solidFill>
                            <a:prstDash val="solid"/>
                            <a:headEnd type="none" w="med" len="med"/>
                            <a:tailEnd type="none" w="med" len="med"/>
                          </a:ln>
                        </p:spPr>
                        <p:txBody>
                          <a:bodyPr/>
                          <a:lstStyle/>
                          <a:p/>
                        </p:txBody>
                      </p:sp>
                    </p:grpSp>
                  </p:grpSp>
                </p:grpSp>
              </p:grpSp>
              <p:sp>
                <p:nvSpPr>
                  <p:cNvPr id="31835" name="文本框 31834"/>
                  <p:cNvSpPr txBox="1"/>
                  <p:nvPr/>
                </p:nvSpPr>
                <p:spPr>
                  <a:xfrm>
                    <a:off x="190" y="3050"/>
                    <a:ext cx="194" cy="241"/>
                  </a:xfrm>
                  <a:prstGeom prst="rect">
                    <a:avLst/>
                  </a:prstGeom>
                  <a:noFill/>
                  <a:ln w="9525">
                    <a:noFill/>
                  </a:ln>
                </p:spPr>
                <p:txBody>
                  <a:bodyPr wrap="square" anchor="t">
                    <a:spAutoFit/>
                  </a:bodyPr>
                  <a:lstStyle/>
                  <a:p>
                    <a:pPr algn="ctr"/>
                    <a:r>
                      <a:rPr lang="en-US" altLang="x-none" sz="2400" b="1">
                        <a:solidFill>
                          <a:srgbClr val="0000FF"/>
                        </a:solidFill>
                        <a:latin typeface="黑体" panose="02010609060101010101" pitchFamily="2" charset="-122"/>
                        <a:ea typeface="黑体" panose="02010609060101010101" pitchFamily="2" charset="-122"/>
                      </a:rPr>
                      <a:t>2</a:t>
                    </a:r>
                    <a:endParaRPr lang="en-US" altLang="x-none" sz="2400" b="1">
                      <a:solidFill>
                        <a:srgbClr val="0000FF"/>
                      </a:solidFill>
                      <a:latin typeface="黑体" panose="02010609060101010101" pitchFamily="2" charset="-122"/>
                      <a:ea typeface="黑体" panose="02010609060101010101" pitchFamily="2" charset="-122"/>
                    </a:endParaRPr>
                  </a:p>
                </p:txBody>
              </p:sp>
              <p:sp>
                <p:nvSpPr>
                  <p:cNvPr id="31836" name="文本框 31835"/>
                  <p:cNvSpPr txBox="1"/>
                  <p:nvPr/>
                </p:nvSpPr>
                <p:spPr>
                  <a:xfrm>
                    <a:off x="766" y="3050"/>
                    <a:ext cx="194" cy="241"/>
                  </a:xfrm>
                  <a:prstGeom prst="rect">
                    <a:avLst/>
                  </a:prstGeom>
                  <a:noFill/>
                  <a:ln w="9525">
                    <a:noFill/>
                  </a:ln>
                </p:spPr>
                <p:txBody>
                  <a:bodyPr wrap="square" anchor="t">
                    <a:spAutoFit/>
                  </a:bodyPr>
                  <a:lstStyle/>
                  <a:p>
                    <a:pPr algn="ctr"/>
                    <a:r>
                      <a:rPr lang="en-US" altLang="x-none" sz="2400" b="1">
                        <a:solidFill>
                          <a:srgbClr val="0000FF"/>
                        </a:solidFill>
                        <a:latin typeface="黑体" panose="02010609060101010101" pitchFamily="2" charset="-122"/>
                        <a:ea typeface="黑体" panose="02010609060101010101" pitchFamily="2" charset="-122"/>
                      </a:rPr>
                      <a:t>3</a:t>
                    </a:r>
                    <a:endParaRPr lang="en-US" altLang="x-none" sz="2400" b="1">
                      <a:solidFill>
                        <a:srgbClr val="0000FF"/>
                      </a:solidFill>
                      <a:latin typeface="黑体" panose="02010609060101010101" pitchFamily="2" charset="-122"/>
                      <a:ea typeface="黑体" panose="02010609060101010101" pitchFamily="2" charset="-122"/>
                    </a:endParaRPr>
                  </a:p>
                </p:txBody>
              </p:sp>
              <p:sp>
                <p:nvSpPr>
                  <p:cNvPr id="31837" name="文本框 31836"/>
                  <p:cNvSpPr txBox="1"/>
                  <p:nvPr/>
                </p:nvSpPr>
                <p:spPr>
                  <a:xfrm>
                    <a:off x="1352" y="3072"/>
                    <a:ext cx="194" cy="241"/>
                  </a:xfrm>
                  <a:prstGeom prst="rect">
                    <a:avLst/>
                  </a:prstGeom>
                  <a:noFill/>
                  <a:ln w="9525">
                    <a:noFill/>
                  </a:ln>
                </p:spPr>
                <p:txBody>
                  <a:bodyPr wrap="square" anchor="t">
                    <a:spAutoFit/>
                  </a:bodyPr>
                  <a:lstStyle/>
                  <a:p>
                    <a:pPr algn="ctr"/>
                    <a:r>
                      <a:rPr lang="en-US" altLang="x-none" sz="2400" b="1">
                        <a:solidFill>
                          <a:srgbClr val="0000FF"/>
                        </a:solidFill>
                        <a:latin typeface="黑体" panose="02010609060101010101" pitchFamily="2" charset="-122"/>
                        <a:ea typeface="黑体" panose="02010609060101010101" pitchFamily="2" charset="-122"/>
                      </a:rPr>
                      <a:t>4</a:t>
                    </a:r>
                    <a:endParaRPr lang="en-US" altLang="x-none" sz="2400" b="1">
                      <a:solidFill>
                        <a:srgbClr val="0000FF"/>
                      </a:solidFill>
                      <a:latin typeface="黑体" panose="02010609060101010101" pitchFamily="2" charset="-122"/>
                      <a:ea typeface="黑体" panose="02010609060101010101" pitchFamily="2" charset="-122"/>
                    </a:endParaRPr>
                  </a:p>
                </p:txBody>
              </p:sp>
              <p:sp>
                <p:nvSpPr>
                  <p:cNvPr id="31838" name="文本框 31837"/>
                  <p:cNvSpPr txBox="1"/>
                  <p:nvPr/>
                </p:nvSpPr>
                <p:spPr>
                  <a:xfrm>
                    <a:off x="1929" y="3074"/>
                    <a:ext cx="194" cy="241"/>
                  </a:xfrm>
                  <a:prstGeom prst="rect">
                    <a:avLst/>
                  </a:prstGeom>
                  <a:noFill/>
                  <a:ln w="9525">
                    <a:noFill/>
                  </a:ln>
                </p:spPr>
                <p:txBody>
                  <a:bodyPr wrap="square" anchor="t">
                    <a:spAutoFit/>
                  </a:bodyPr>
                  <a:lstStyle/>
                  <a:p>
                    <a:pPr algn="ctr"/>
                    <a:r>
                      <a:rPr lang="en-US" altLang="x-none" sz="2400" b="1">
                        <a:solidFill>
                          <a:srgbClr val="0000FF"/>
                        </a:solidFill>
                        <a:latin typeface="黑体" panose="02010609060101010101" pitchFamily="2" charset="-122"/>
                        <a:ea typeface="黑体" panose="02010609060101010101" pitchFamily="2" charset="-122"/>
                      </a:rPr>
                      <a:t>5</a:t>
                    </a:r>
                    <a:endParaRPr lang="en-US" altLang="x-none" sz="2400" b="1">
                      <a:solidFill>
                        <a:srgbClr val="0000FF"/>
                      </a:solidFill>
                      <a:latin typeface="黑体" panose="02010609060101010101" pitchFamily="2" charset="-122"/>
                      <a:ea typeface="黑体" panose="02010609060101010101" pitchFamily="2" charset="-122"/>
                    </a:endParaRPr>
                  </a:p>
                </p:txBody>
              </p:sp>
            </p:grpSp>
            <p:sp>
              <p:nvSpPr>
                <p:cNvPr id="31839" name="矩形 31838"/>
                <p:cNvSpPr/>
                <p:nvPr/>
              </p:nvSpPr>
              <p:spPr>
                <a:xfrm>
                  <a:off x="535" y="2884"/>
                  <a:ext cx="238" cy="190"/>
                </a:xfrm>
                <a:prstGeom prst="rect">
                  <a:avLst/>
                </a:prstGeom>
                <a:noFill/>
                <a:ln w="9525">
                  <a:noFill/>
                </a:ln>
              </p:spPr>
              <p:txBody>
                <a:bodyPr wrap="square" anchor="t">
                  <a:spAutoFit/>
                </a:bodyPr>
                <a:lstStyle/>
                <a:p>
                  <a:pPr algn="ctr"/>
                  <a:r>
                    <a:rPr lang="en-US" altLang="x-none" b="1">
                      <a:solidFill>
                        <a:srgbClr val="0000FF"/>
                      </a:solidFill>
                      <a:latin typeface="黑体" panose="02010609060101010101" pitchFamily="2" charset="-122"/>
                      <a:ea typeface="黑体" panose="02010609060101010101" pitchFamily="2" charset="-122"/>
                    </a:rPr>
                    <a:t>×</a:t>
                  </a:r>
                  <a:endParaRPr lang="en-US" altLang="x-none" b="1">
                    <a:solidFill>
                      <a:srgbClr val="0000FF"/>
                    </a:solidFill>
                    <a:latin typeface="黑体" panose="02010609060101010101" pitchFamily="2" charset="-122"/>
                    <a:ea typeface="黑体" panose="02010609060101010101" pitchFamily="2" charset="-122"/>
                  </a:endParaRPr>
                </a:p>
              </p:txBody>
            </p:sp>
            <p:sp>
              <p:nvSpPr>
                <p:cNvPr id="31840" name="矩形 31839"/>
                <p:cNvSpPr/>
                <p:nvPr/>
              </p:nvSpPr>
              <p:spPr>
                <a:xfrm>
                  <a:off x="1112" y="2317"/>
                  <a:ext cx="238" cy="190"/>
                </a:xfrm>
                <a:prstGeom prst="rect">
                  <a:avLst/>
                </a:prstGeom>
                <a:noFill/>
                <a:ln w="9525">
                  <a:noFill/>
                </a:ln>
              </p:spPr>
              <p:txBody>
                <a:bodyPr wrap="square" anchor="t">
                  <a:spAutoFit/>
                </a:bodyPr>
                <a:lstStyle/>
                <a:p>
                  <a:pPr algn="ctr"/>
                  <a:r>
                    <a:rPr lang="en-US" altLang="x-none" b="1">
                      <a:solidFill>
                        <a:srgbClr val="0000FF"/>
                      </a:solidFill>
                      <a:latin typeface="黑体" panose="02010609060101010101" pitchFamily="2" charset="-122"/>
                      <a:ea typeface="黑体" panose="02010609060101010101" pitchFamily="2" charset="-122"/>
                    </a:rPr>
                    <a:t>×</a:t>
                  </a:r>
                  <a:endParaRPr lang="en-US" altLang="x-none" b="1">
                    <a:solidFill>
                      <a:srgbClr val="0000FF"/>
                    </a:solidFill>
                    <a:latin typeface="黑体" panose="02010609060101010101" pitchFamily="2" charset="-122"/>
                    <a:ea typeface="黑体" panose="02010609060101010101" pitchFamily="2" charset="-122"/>
                  </a:endParaRPr>
                </a:p>
              </p:txBody>
            </p:sp>
            <p:sp>
              <p:nvSpPr>
                <p:cNvPr id="31841" name="矩形 31840"/>
                <p:cNvSpPr/>
                <p:nvPr/>
              </p:nvSpPr>
              <p:spPr>
                <a:xfrm>
                  <a:off x="1689" y="2033"/>
                  <a:ext cx="238" cy="190"/>
                </a:xfrm>
                <a:prstGeom prst="rect">
                  <a:avLst/>
                </a:prstGeom>
                <a:noFill/>
                <a:ln w="9525">
                  <a:noFill/>
                </a:ln>
              </p:spPr>
              <p:txBody>
                <a:bodyPr wrap="square" anchor="t">
                  <a:spAutoFit/>
                </a:bodyPr>
                <a:lstStyle/>
                <a:p>
                  <a:pPr algn="ctr" eaLnBrk="0" hangingPunct="0"/>
                  <a:r>
                    <a:rPr lang="en-US" altLang="x-none" b="1">
                      <a:solidFill>
                        <a:srgbClr val="0000FF"/>
                      </a:solidFill>
                      <a:latin typeface="黑体" panose="02010609060101010101" pitchFamily="2" charset="-122"/>
                      <a:ea typeface="黑体" panose="02010609060101010101" pitchFamily="2" charset="-122"/>
                    </a:rPr>
                    <a:t>×</a:t>
                  </a:r>
                  <a:endParaRPr lang="en-US" altLang="x-none" b="1">
                    <a:solidFill>
                      <a:srgbClr val="0000FF"/>
                    </a:solidFill>
                    <a:latin typeface="黑体" panose="02010609060101010101" pitchFamily="2" charset="-122"/>
                    <a:ea typeface="黑体" panose="02010609060101010101" pitchFamily="2" charset="-122"/>
                  </a:endParaRPr>
                </a:p>
              </p:txBody>
            </p:sp>
            <p:sp>
              <p:nvSpPr>
                <p:cNvPr id="31842" name="矩形 31841"/>
                <p:cNvSpPr/>
                <p:nvPr/>
              </p:nvSpPr>
              <p:spPr>
                <a:xfrm>
                  <a:off x="2266" y="1655"/>
                  <a:ext cx="238" cy="190"/>
                </a:xfrm>
                <a:prstGeom prst="rect">
                  <a:avLst/>
                </a:prstGeom>
                <a:noFill/>
                <a:ln w="9525">
                  <a:noFill/>
                </a:ln>
              </p:spPr>
              <p:txBody>
                <a:bodyPr wrap="square" anchor="t">
                  <a:spAutoFit/>
                </a:bodyPr>
                <a:lstStyle/>
                <a:p>
                  <a:pPr algn="ctr" eaLnBrk="0" hangingPunct="0"/>
                  <a:r>
                    <a:rPr lang="en-US" altLang="x-none" b="1">
                      <a:solidFill>
                        <a:srgbClr val="0000FF"/>
                      </a:solidFill>
                      <a:latin typeface="黑体" panose="02010609060101010101" pitchFamily="2" charset="-122"/>
                      <a:ea typeface="黑体" panose="02010609060101010101" pitchFamily="2" charset="-122"/>
                    </a:rPr>
                    <a:t>×</a:t>
                  </a:r>
                  <a:endParaRPr lang="en-US" altLang="x-none" b="1">
                    <a:solidFill>
                      <a:srgbClr val="0000FF"/>
                    </a:solidFill>
                    <a:latin typeface="黑体" panose="02010609060101010101" pitchFamily="2" charset="-122"/>
                    <a:ea typeface="黑体" panose="02010609060101010101" pitchFamily="2" charset="-122"/>
                  </a:endParaRPr>
                </a:p>
              </p:txBody>
            </p:sp>
            <p:sp>
              <p:nvSpPr>
                <p:cNvPr id="31843" name="矩形 31842"/>
                <p:cNvSpPr/>
                <p:nvPr/>
              </p:nvSpPr>
              <p:spPr>
                <a:xfrm>
                  <a:off x="624" y="1584"/>
                  <a:ext cx="48" cy="48"/>
                </a:xfrm>
                <a:prstGeom prst="rect">
                  <a:avLst/>
                </a:prstGeom>
                <a:solidFill>
                  <a:schemeClr val="accent1"/>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4" name="矩形 31843"/>
                <p:cNvSpPr/>
                <p:nvPr/>
              </p:nvSpPr>
              <p:spPr>
                <a:xfrm>
                  <a:off x="1200" y="2208"/>
                  <a:ext cx="48" cy="48"/>
                </a:xfrm>
                <a:prstGeom prst="rect">
                  <a:avLst/>
                </a:prstGeom>
                <a:solidFill>
                  <a:schemeClr val="accent1"/>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5" name="矩形 31844"/>
                <p:cNvSpPr/>
                <p:nvPr/>
              </p:nvSpPr>
              <p:spPr>
                <a:xfrm>
                  <a:off x="1776" y="1824"/>
                  <a:ext cx="48" cy="48"/>
                </a:xfrm>
                <a:prstGeom prst="rect">
                  <a:avLst/>
                </a:prstGeom>
                <a:solidFill>
                  <a:schemeClr val="accent1"/>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6" name="矩形 31845"/>
                <p:cNvSpPr/>
                <p:nvPr/>
              </p:nvSpPr>
              <p:spPr>
                <a:xfrm>
                  <a:off x="2352" y="1392"/>
                  <a:ext cx="48" cy="48"/>
                </a:xfrm>
                <a:prstGeom prst="rect">
                  <a:avLst/>
                </a:prstGeom>
                <a:solidFill>
                  <a:schemeClr val="accent1"/>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7" name="等腰三角形 31846"/>
                <p:cNvSpPr/>
                <p:nvPr/>
              </p:nvSpPr>
              <p:spPr>
                <a:xfrm>
                  <a:off x="624" y="912"/>
                  <a:ext cx="96" cy="96"/>
                </a:xfrm>
                <a:prstGeom prst="triangle">
                  <a:avLst>
                    <a:gd name="adj" fmla="val 25694"/>
                  </a:avLst>
                </a:prstGeom>
                <a:solidFill>
                  <a:srgbClr val="FF66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8" name="等腰三角形 31847"/>
                <p:cNvSpPr/>
                <p:nvPr/>
              </p:nvSpPr>
              <p:spPr>
                <a:xfrm>
                  <a:off x="1200" y="2064"/>
                  <a:ext cx="96" cy="96"/>
                </a:xfrm>
                <a:prstGeom prst="triangle">
                  <a:avLst>
                    <a:gd name="adj" fmla="val 25694"/>
                  </a:avLst>
                </a:prstGeom>
                <a:solidFill>
                  <a:srgbClr val="FF66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49" name="等腰三角形 31848"/>
                <p:cNvSpPr/>
                <p:nvPr/>
              </p:nvSpPr>
              <p:spPr>
                <a:xfrm>
                  <a:off x="1776" y="1920"/>
                  <a:ext cx="96" cy="96"/>
                </a:xfrm>
                <a:prstGeom prst="triangle">
                  <a:avLst>
                    <a:gd name="adj" fmla="val 25694"/>
                  </a:avLst>
                </a:prstGeom>
                <a:solidFill>
                  <a:srgbClr val="FF66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50" name="等腰三角形 31849"/>
                <p:cNvSpPr/>
                <p:nvPr/>
              </p:nvSpPr>
              <p:spPr>
                <a:xfrm>
                  <a:off x="2352" y="1536"/>
                  <a:ext cx="96" cy="96"/>
                </a:xfrm>
                <a:prstGeom prst="triangle">
                  <a:avLst>
                    <a:gd name="adj" fmla="val 25694"/>
                  </a:avLst>
                </a:prstGeom>
                <a:solidFill>
                  <a:srgbClr val="FF66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51" name="椭圆 31850"/>
                <p:cNvSpPr/>
                <p:nvPr/>
              </p:nvSpPr>
              <p:spPr>
                <a:xfrm>
                  <a:off x="576" y="0"/>
                  <a:ext cx="96" cy="96"/>
                </a:xfrm>
                <a:prstGeom prst="ellipse">
                  <a:avLst/>
                </a:prstGeom>
                <a:solidFill>
                  <a:srgbClr val="FF00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52" name="椭圆 31851"/>
                <p:cNvSpPr/>
                <p:nvPr/>
              </p:nvSpPr>
              <p:spPr>
                <a:xfrm>
                  <a:off x="1200" y="1776"/>
                  <a:ext cx="96" cy="96"/>
                </a:xfrm>
                <a:prstGeom prst="ellipse">
                  <a:avLst/>
                </a:prstGeom>
                <a:solidFill>
                  <a:srgbClr val="FF00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53" name="椭圆 31852"/>
                <p:cNvSpPr/>
                <p:nvPr/>
              </p:nvSpPr>
              <p:spPr>
                <a:xfrm>
                  <a:off x="1776" y="1632"/>
                  <a:ext cx="96" cy="96"/>
                </a:xfrm>
                <a:prstGeom prst="ellipse">
                  <a:avLst/>
                </a:prstGeom>
                <a:solidFill>
                  <a:srgbClr val="FF00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31854" name="椭圆 31853"/>
                <p:cNvSpPr/>
                <p:nvPr/>
              </p:nvSpPr>
              <p:spPr>
                <a:xfrm>
                  <a:off x="2352" y="1200"/>
                  <a:ext cx="96" cy="96"/>
                </a:xfrm>
                <a:prstGeom prst="ellipse">
                  <a:avLst/>
                </a:prstGeom>
                <a:solidFill>
                  <a:srgbClr val="FF0000"/>
                </a:solidFill>
                <a:ln w="9525">
                  <a:noFill/>
                </a:ln>
              </p:spPr>
              <p:txBody>
                <a:bodyPr/>
                <a:lstStyle/>
                <a:p>
                  <a:endParaRPr lang="zh-CN" altLang="en-US" b="1">
                    <a:solidFill>
                      <a:srgbClr val="0000FF"/>
                    </a:solidFill>
                    <a:latin typeface="黑体" panose="02010609060101010101" pitchFamily="2" charset="-122"/>
                    <a:ea typeface="黑体" panose="02010609060101010101" pitchFamily="2" charset="-122"/>
                  </a:endParaRPr>
                </a:p>
              </p:txBody>
            </p:sp>
            <p:grpSp>
              <p:nvGrpSpPr>
                <p:cNvPr id="31855" name="组合 31854"/>
                <p:cNvGrpSpPr/>
                <p:nvPr/>
              </p:nvGrpSpPr>
              <p:grpSpPr>
                <a:xfrm>
                  <a:off x="624" y="96"/>
                  <a:ext cx="1824" cy="2976"/>
                  <a:chOff x="0" y="0"/>
                  <a:chExt cx="1824" cy="2976"/>
                </a:xfrm>
              </p:grpSpPr>
              <p:sp>
                <p:nvSpPr>
                  <p:cNvPr id="31856" name="直接连接符 31855"/>
                  <p:cNvSpPr/>
                  <p:nvPr/>
                </p:nvSpPr>
                <p:spPr>
                  <a:xfrm flipV="1">
                    <a:off x="0" y="2352"/>
                    <a:ext cx="624" cy="624"/>
                  </a:xfrm>
                  <a:prstGeom prst="line">
                    <a:avLst/>
                  </a:prstGeom>
                  <a:ln w="38100" cap="sq" cmpd="sng">
                    <a:solidFill>
                      <a:srgbClr val="C00000"/>
                    </a:solidFill>
                    <a:prstDash val="solid"/>
                    <a:headEnd type="none" w="med" len="med"/>
                    <a:tailEnd type="none" w="med" len="med"/>
                  </a:ln>
                </p:spPr>
                <p:txBody>
                  <a:bodyPr/>
                  <a:lstStyle/>
                  <a:p/>
                </p:txBody>
              </p:sp>
              <p:sp>
                <p:nvSpPr>
                  <p:cNvPr id="31857" name="直接连接符 31856"/>
                  <p:cNvSpPr/>
                  <p:nvPr/>
                </p:nvSpPr>
                <p:spPr>
                  <a:xfrm flipV="1">
                    <a:off x="576" y="2064"/>
                    <a:ext cx="624" cy="336"/>
                  </a:xfrm>
                  <a:prstGeom prst="line">
                    <a:avLst/>
                  </a:prstGeom>
                  <a:ln w="38100" cap="sq" cmpd="sng">
                    <a:solidFill>
                      <a:srgbClr val="C00000"/>
                    </a:solidFill>
                    <a:prstDash val="solid"/>
                    <a:headEnd type="none" w="med" len="med"/>
                    <a:tailEnd type="none" w="med" len="med"/>
                  </a:ln>
                </p:spPr>
                <p:txBody>
                  <a:bodyPr/>
                  <a:lstStyle/>
                  <a:p/>
                </p:txBody>
              </p:sp>
              <p:sp>
                <p:nvSpPr>
                  <p:cNvPr id="31858" name="直接连接符 31857"/>
                  <p:cNvSpPr/>
                  <p:nvPr/>
                </p:nvSpPr>
                <p:spPr>
                  <a:xfrm rot="-21272516" flipV="1">
                    <a:off x="1200" y="1632"/>
                    <a:ext cx="624" cy="480"/>
                  </a:xfrm>
                  <a:prstGeom prst="line">
                    <a:avLst/>
                  </a:prstGeom>
                  <a:ln w="38100" cap="sq" cmpd="sng">
                    <a:solidFill>
                      <a:srgbClr val="C00000"/>
                    </a:solidFill>
                    <a:prstDash val="solid"/>
                    <a:headEnd type="none" w="med" len="med"/>
                    <a:tailEnd type="none" w="med" len="med"/>
                  </a:ln>
                </p:spPr>
                <p:txBody>
                  <a:bodyPr/>
                  <a:lstStyle/>
                  <a:p/>
                </p:txBody>
              </p:sp>
              <p:sp>
                <p:nvSpPr>
                  <p:cNvPr id="31859" name="直接连接符 31858"/>
                  <p:cNvSpPr/>
                  <p:nvPr/>
                </p:nvSpPr>
                <p:spPr>
                  <a:xfrm rot="155803">
                    <a:off x="1" y="1534"/>
                    <a:ext cx="623" cy="575"/>
                  </a:xfrm>
                  <a:prstGeom prst="line">
                    <a:avLst/>
                  </a:prstGeom>
                  <a:ln w="38100" cap="sq" cmpd="sng">
                    <a:solidFill>
                      <a:srgbClr val="FF0000"/>
                    </a:solidFill>
                    <a:prstDash val="solid"/>
                    <a:headEnd type="none" w="med" len="med"/>
                    <a:tailEnd type="none" w="med" len="med"/>
                  </a:ln>
                </p:spPr>
                <p:txBody>
                  <a:bodyPr/>
                  <a:lstStyle/>
                  <a:p/>
                </p:txBody>
              </p:sp>
              <p:sp>
                <p:nvSpPr>
                  <p:cNvPr id="31860" name="直接连接符 31859"/>
                  <p:cNvSpPr/>
                  <p:nvPr/>
                </p:nvSpPr>
                <p:spPr>
                  <a:xfrm flipV="1">
                    <a:off x="624" y="1728"/>
                    <a:ext cx="576" cy="384"/>
                  </a:xfrm>
                  <a:prstGeom prst="line">
                    <a:avLst/>
                  </a:prstGeom>
                  <a:ln w="38100" cap="sq" cmpd="sng">
                    <a:solidFill>
                      <a:srgbClr val="FF0000"/>
                    </a:solidFill>
                    <a:prstDash val="solid"/>
                    <a:headEnd type="none" w="med" len="med"/>
                    <a:tailEnd type="none" w="med" len="med"/>
                  </a:ln>
                </p:spPr>
                <p:txBody>
                  <a:bodyPr/>
                  <a:lstStyle/>
                  <a:p/>
                </p:txBody>
              </p:sp>
              <p:sp>
                <p:nvSpPr>
                  <p:cNvPr id="31861" name="直接连接符 31860"/>
                  <p:cNvSpPr/>
                  <p:nvPr/>
                </p:nvSpPr>
                <p:spPr>
                  <a:xfrm flipV="1">
                    <a:off x="1200" y="1296"/>
                    <a:ext cx="576" cy="432"/>
                  </a:xfrm>
                  <a:prstGeom prst="line">
                    <a:avLst/>
                  </a:prstGeom>
                  <a:ln w="38100" cap="sq" cmpd="sng">
                    <a:solidFill>
                      <a:srgbClr val="FF0000"/>
                    </a:solidFill>
                    <a:prstDash val="solid"/>
                    <a:headEnd type="none" w="med" len="med"/>
                    <a:tailEnd type="none" w="med" len="med"/>
                  </a:ln>
                </p:spPr>
                <p:txBody>
                  <a:bodyPr/>
                  <a:lstStyle/>
                  <a:p/>
                </p:txBody>
              </p:sp>
              <p:sp>
                <p:nvSpPr>
                  <p:cNvPr id="31862" name="直接连接符 31861"/>
                  <p:cNvSpPr/>
                  <p:nvPr/>
                </p:nvSpPr>
                <p:spPr>
                  <a:xfrm>
                    <a:off x="48" y="832"/>
                    <a:ext cx="576" cy="1200"/>
                  </a:xfrm>
                  <a:prstGeom prst="line">
                    <a:avLst/>
                  </a:prstGeom>
                  <a:ln w="38100" cap="sq" cmpd="sng">
                    <a:solidFill>
                      <a:schemeClr val="tx1"/>
                    </a:solidFill>
                    <a:prstDash val="solid"/>
                    <a:headEnd type="none" w="med" len="med"/>
                    <a:tailEnd type="none" w="med" len="med"/>
                  </a:ln>
                </p:spPr>
                <p:txBody>
                  <a:bodyPr/>
                  <a:lstStyle/>
                  <a:p/>
                </p:txBody>
              </p:sp>
              <p:sp>
                <p:nvSpPr>
                  <p:cNvPr id="31863" name="直接连接符 31862"/>
                  <p:cNvSpPr/>
                  <p:nvPr/>
                </p:nvSpPr>
                <p:spPr>
                  <a:xfrm flipV="1">
                    <a:off x="624" y="1872"/>
                    <a:ext cx="576" cy="144"/>
                  </a:xfrm>
                  <a:prstGeom prst="line">
                    <a:avLst/>
                  </a:prstGeom>
                  <a:ln w="38100" cap="sq" cmpd="sng">
                    <a:solidFill>
                      <a:schemeClr val="tx1"/>
                    </a:solidFill>
                    <a:prstDash val="solid"/>
                    <a:headEnd type="none" w="med" len="med"/>
                    <a:tailEnd type="none" w="med" len="med"/>
                  </a:ln>
                </p:spPr>
                <p:txBody>
                  <a:bodyPr/>
                  <a:lstStyle/>
                  <a:p/>
                </p:txBody>
              </p:sp>
              <p:sp>
                <p:nvSpPr>
                  <p:cNvPr id="31864" name="直接连接符 31863"/>
                  <p:cNvSpPr/>
                  <p:nvPr/>
                </p:nvSpPr>
                <p:spPr>
                  <a:xfrm flipV="1">
                    <a:off x="1200" y="1440"/>
                    <a:ext cx="624" cy="432"/>
                  </a:xfrm>
                  <a:prstGeom prst="line">
                    <a:avLst/>
                  </a:prstGeom>
                  <a:ln w="38100" cap="sq" cmpd="sng">
                    <a:solidFill>
                      <a:schemeClr val="tx1"/>
                    </a:solidFill>
                    <a:prstDash val="solid"/>
                    <a:headEnd type="none" w="med" len="med"/>
                    <a:tailEnd type="none" w="med" len="med"/>
                  </a:ln>
                </p:spPr>
                <p:txBody>
                  <a:bodyPr/>
                  <a:lstStyle/>
                  <a:p/>
                </p:txBody>
              </p:sp>
              <p:sp>
                <p:nvSpPr>
                  <p:cNvPr id="31865" name="直接连接符 31864"/>
                  <p:cNvSpPr/>
                  <p:nvPr/>
                </p:nvSpPr>
                <p:spPr>
                  <a:xfrm>
                    <a:off x="0" y="0"/>
                    <a:ext cx="624" cy="1728"/>
                  </a:xfrm>
                  <a:prstGeom prst="line">
                    <a:avLst/>
                  </a:prstGeom>
                  <a:ln w="38100" cap="sq" cmpd="sng">
                    <a:solidFill>
                      <a:srgbClr val="0000FF"/>
                    </a:solidFill>
                    <a:prstDash val="solid"/>
                    <a:headEnd type="none" w="med" len="med"/>
                    <a:tailEnd type="none" w="med" len="med"/>
                  </a:ln>
                </p:spPr>
                <p:txBody>
                  <a:bodyPr/>
                  <a:lstStyle/>
                  <a:p/>
                </p:txBody>
              </p:sp>
              <p:sp>
                <p:nvSpPr>
                  <p:cNvPr id="31866" name="直接连接符 31865"/>
                  <p:cNvSpPr/>
                  <p:nvPr/>
                </p:nvSpPr>
                <p:spPr>
                  <a:xfrm flipV="1">
                    <a:off x="624" y="1584"/>
                    <a:ext cx="576" cy="144"/>
                  </a:xfrm>
                  <a:prstGeom prst="line">
                    <a:avLst/>
                  </a:prstGeom>
                  <a:ln w="38100" cap="sq" cmpd="sng">
                    <a:solidFill>
                      <a:srgbClr val="0000FF"/>
                    </a:solidFill>
                    <a:prstDash val="solid"/>
                    <a:headEnd type="none" w="med" len="med"/>
                    <a:tailEnd type="none" w="med" len="med"/>
                  </a:ln>
                </p:spPr>
                <p:txBody>
                  <a:bodyPr/>
                  <a:lstStyle/>
                  <a:p/>
                </p:txBody>
              </p:sp>
              <p:sp>
                <p:nvSpPr>
                  <p:cNvPr id="31867" name="直接连接符 31866"/>
                  <p:cNvSpPr/>
                  <p:nvPr/>
                </p:nvSpPr>
                <p:spPr>
                  <a:xfrm flipV="1">
                    <a:off x="1200" y="1104"/>
                    <a:ext cx="624" cy="480"/>
                  </a:xfrm>
                  <a:prstGeom prst="line">
                    <a:avLst/>
                  </a:prstGeom>
                  <a:ln w="38100" cap="sq" cmpd="sng">
                    <a:solidFill>
                      <a:srgbClr val="0000FF"/>
                    </a:solidFill>
                    <a:prstDash val="solid"/>
                    <a:headEnd type="none" w="med" len="med"/>
                    <a:tailEnd type="none" w="med" len="med"/>
                  </a:ln>
                </p:spPr>
                <p:txBody>
                  <a:bodyPr/>
                  <a:lstStyle/>
                  <a:p/>
                </p:txBody>
              </p:sp>
            </p:grpSp>
            <p:sp>
              <p:nvSpPr>
                <p:cNvPr id="31868" name="文本框 31867"/>
                <p:cNvSpPr txBox="1"/>
                <p:nvPr/>
              </p:nvSpPr>
              <p:spPr>
                <a:xfrm>
                  <a:off x="268" y="2837"/>
                  <a:ext cx="494" cy="241"/>
                </a:xfrm>
                <a:prstGeom prst="rect">
                  <a:avLst/>
                </a:prstGeom>
                <a:noFill/>
                <a:ln w="9525">
                  <a:noFill/>
                </a:ln>
              </p:spPr>
              <p:txBody>
                <a:bodyPr wrap="square" anchor="t">
                  <a:spAutoFit/>
                </a:bodyPr>
                <a:lstStyle/>
                <a:p>
                  <a:pPr algn="ctr"/>
                  <a:r>
                    <a:rPr lang="en-US" altLang="x-none" sz="2400" b="1">
                      <a:solidFill>
                        <a:srgbClr val="C00000"/>
                      </a:solidFill>
                      <a:latin typeface="Arial" panose="020B0604020202020204" pitchFamily="34" charset="0"/>
                      <a:ea typeface="黑体" panose="02010609060101010101" pitchFamily="2" charset="-122"/>
                      <a:cs typeface="Arial" panose="020B0604020202020204" pitchFamily="34" charset="0"/>
                    </a:rPr>
                    <a:t>CH</a:t>
                  </a:r>
                  <a:r>
                    <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rPr>
                    <a:t>4</a:t>
                  </a:r>
                  <a:endPar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endParaRPr>
                </a:p>
              </p:txBody>
            </p:sp>
            <p:sp>
              <p:nvSpPr>
                <p:cNvPr id="31869" name="文本框 31868"/>
                <p:cNvSpPr txBox="1"/>
                <p:nvPr/>
              </p:nvSpPr>
              <p:spPr>
                <a:xfrm>
                  <a:off x="755" y="2317"/>
                  <a:ext cx="605" cy="241"/>
                </a:xfrm>
                <a:prstGeom prst="rect">
                  <a:avLst/>
                </a:prstGeom>
                <a:noFill/>
                <a:ln w="9525">
                  <a:noFill/>
                </a:ln>
              </p:spPr>
              <p:txBody>
                <a:bodyPr wrap="square" anchor="t">
                  <a:spAutoFit/>
                </a:bodyPr>
                <a:lstStyle/>
                <a:p>
                  <a:pPr algn="ctr"/>
                  <a:r>
                    <a:rPr lang="en-US" altLang="x-none" sz="2400" b="1">
                      <a:solidFill>
                        <a:srgbClr val="C00000"/>
                      </a:solidFill>
                      <a:latin typeface="Arial" panose="020B0604020202020204" pitchFamily="34" charset="0"/>
                      <a:ea typeface="黑体" panose="02010609060101010101" pitchFamily="2" charset="-122"/>
                      <a:cs typeface="Arial" panose="020B0604020202020204" pitchFamily="34" charset="0"/>
                    </a:rPr>
                    <a:t>SiH</a:t>
                  </a:r>
                  <a:r>
                    <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rPr>
                    <a:t>4</a:t>
                  </a:r>
                  <a:endPar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endParaRPr>
                </a:p>
              </p:txBody>
            </p:sp>
            <p:sp>
              <p:nvSpPr>
                <p:cNvPr id="31870" name="文本框 31869"/>
                <p:cNvSpPr txBox="1"/>
                <p:nvPr/>
              </p:nvSpPr>
              <p:spPr>
                <a:xfrm>
                  <a:off x="1689" y="2128"/>
                  <a:ext cx="605" cy="241"/>
                </a:xfrm>
                <a:prstGeom prst="rect">
                  <a:avLst/>
                </a:prstGeom>
                <a:noFill/>
                <a:ln w="9525">
                  <a:noFill/>
                </a:ln>
              </p:spPr>
              <p:txBody>
                <a:bodyPr wrap="square" anchor="t">
                  <a:spAutoFit/>
                </a:bodyPr>
                <a:lstStyle/>
                <a:p>
                  <a:pPr algn="ctr"/>
                  <a:r>
                    <a:rPr lang="en-US" altLang="x-none" sz="2400" b="1">
                      <a:solidFill>
                        <a:srgbClr val="C00000"/>
                      </a:solidFill>
                      <a:latin typeface="Arial" panose="020B0604020202020204" pitchFamily="34" charset="0"/>
                      <a:ea typeface="黑体" panose="02010609060101010101" pitchFamily="2" charset="-122"/>
                      <a:cs typeface="Arial" panose="020B0604020202020204" pitchFamily="34" charset="0"/>
                    </a:rPr>
                    <a:t>GeH</a:t>
                  </a:r>
                  <a:r>
                    <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rPr>
                    <a:t>4</a:t>
                  </a:r>
                  <a:endPar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endParaRPr>
                </a:p>
              </p:txBody>
            </p:sp>
            <p:sp>
              <p:nvSpPr>
                <p:cNvPr id="31871" name="文本框 31870"/>
                <p:cNvSpPr txBox="1"/>
                <p:nvPr/>
              </p:nvSpPr>
              <p:spPr>
                <a:xfrm>
                  <a:off x="2198" y="1776"/>
                  <a:ext cx="605" cy="241"/>
                </a:xfrm>
                <a:prstGeom prst="rect">
                  <a:avLst/>
                </a:prstGeom>
                <a:noFill/>
                <a:ln w="9525">
                  <a:noFill/>
                </a:ln>
              </p:spPr>
              <p:txBody>
                <a:bodyPr wrap="square" anchor="t">
                  <a:spAutoFit/>
                </a:bodyPr>
                <a:lstStyle/>
                <a:p>
                  <a:pPr algn="ctr"/>
                  <a:r>
                    <a:rPr lang="en-US" altLang="x-none" sz="2400" b="1">
                      <a:solidFill>
                        <a:srgbClr val="C00000"/>
                      </a:solidFill>
                      <a:latin typeface="Arial" panose="020B0604020202020204" pitchFamily="34" charset="0"/>
                      <a:ea typeface="黑体" panose="02010609060101010101" pitchFamily="2" charset="-122"/>
                      <a:cs typeface="Arial" panose="020B0604020202020204" pitchFamily="34" charset="0"/>
                    </a:rPr>
                    <a:t>SnH</a:t>
                  </a:r>
                  <a:r>
                    <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rPr>
                    <a:t>4</a:t>
                  </a:r>
                  <a:endParaRPr lang="en-US" altLang="x-none" sz="2400" b="1" baseline="-25000">
                    <a:solidFill>
                      <a:srgbClr val="C00000"/>
                    </a:solidFill>
                    <a:latin typeface="Arial" panose="020B0604020202020204" pitchFamily="34" charset="0"/>
                    <a:ea typeface="黑体" panose="02010609060101010101" pitchFamily="2" charset="-122"/>
                    <a:cs typeface="Arial" panose="020B0604020202020204" pitchFamily="34" charset="0"/>
                  </a:endParaRPr>
                </a:p>
              </p:txBody>
            </p:sp>
            <p:sp>
              <p:nvSpPr>
                <p:cNvPr id="31872" name="文本框 31871"/>
                <p:cNvSpPr txBox="1"/>
                <p:nvPr/>
              </p:nvSpPr>
              <p:spPr>
                <a:xfrm>
                  <a:off x="249" y="1466"/>
                  <a:ext cx="386" cy="241"/>
                </a:xfrm>
                <a:prstGeom prst="rect">
                  <a:avLst/>
                </a:prstGeom>
                <a:noFill/>
                <a:ln w="9525">
                  <a:noFill/>
                </a:ln>
              </p:spPr>
              <p:txBody>
                <a:bodyPr wrap="square" anchor="t">
                  <a:spAutoFit/>
                </a:bodyPr>
                <a:lstStyle/>
                <a:p>
                  <a:pPr algn="ctr"/>
                  <a:r>
                    <a:rPr lang="en-US" altLang="x-none" sz="2400" b="1">
                      <a:solidFill>
                        <a:srgbClr val="FF0000"/>
                      </a:solidFill>
                      <a:latin typeface="Arial" panose="020B0604020202020204" pitchFamily="34" charset="0"/>
                      <a:ea typeface="黑体" panose="02010609060101010101" pitchFamily="2" charset="-122"/>
                      <a:cs typeface="Arial" panose="020B0604020202020204" pitchFamily="34" charset="0"/>
                    </a:rPr>
                    <a:t>NH</a:t>
                  </a:r>
                  <a:r>
                    <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endPar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31873" name="文本框 31872"/>
                <p:cNvSpPr txBox="1"/>
                <p:nvPr/>
              </p:nvSpPr>
              <p:spPr>
                <a:xfrm>
                  <a:off x="823" y="2128"/>
                  <a:ext cx="386" cy="241"/>
                </a:xfrm>
                <a:prstGeom prst="rect">
                  <a:avLst/>
                </a:prstGeom>
                <a:noFill/>
                <a:ln w="9525">
                  <a:noFill/>
                </a:ln>
              </p:spPr>
              <p:txBody>
                <a:bodyPr wrap="square" anchor="t">
                  <a:spAutoFit/>
                </a:bodyPr>
                <a:lstStyle/>
                <a:p>
                  <a:pPr algn="ctr"/>
                  <a:r>
                    <a:rPr lang="en-US" altLang="x-none" sz="2400" b="1">
                      <a:solidFill>
                        <a:srgbClr val="FF0000"/>
                      </a:solidFill>
                      <a:latin typeface="Arial" panose="020B0604020202020204" pitchFamily="34" charset="0"/>
                      <a:ea typeface="黑体" panose="02010609060101010101" pitchFamily="2" charset="-122"/>
                      <a:cs typeface="Arial" panose="020B0604020202020204" pitchFamily="34" charset="0"/>
                    </a:rPr>
                    <a:t>PH</a:t>
                  </a:r>
                  <a:r>
                    <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endPar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31874" name="文本框 31873"/>
                <p:cNvSpPr txBox="1"/>
                <p:nvPr/>
              </p:nvSpPr>
              <p:spPr>
                <a:xfrm>
                  <a:off x="1349" y="1652"/>
                  <a:ext cx="517" cy="241"/>
                </a:xfrm>
                <a:prstGeom prst="rect">
                  <a:avLst/>
                </a:prstGeom>
                <a:noFill/>
                <a:ln w="9525">
                  <a:noFill/>
                </a:ln>
              </p:spPr>
              <p:txBody>
                <a:bodyPr wrap="square" anchor="t">
                  <a:spAutoFit/>
                </a:bodyPr>
                <a:lstStyle/>
                <a:p>
                  <a:pPr algn="ctr"/>
                  <a:r>
                    <a:rPr lang="en-US" altLang="x-none" sz="2400" b="1">
                      <a:solidFill>
                        <a:srgbClr val="FF0000"/>
                      </a:solidFill>
                      <a:latin typeface="Arial" panose="020B0604020202020204" pitchFamily="34" charset="0"/>
                      <a:ea typeface="黑体" panose="02010609060101010101" pitchFamily="2" charset="-122"/>
                      <a:cs typeface="Arial" panose="020B0604020202020204" pitchFamily="34" charset="0"/>
                    </a:rPr>
                    <a:t>AsH</a:t>
                  </a:r>
                  <a:r>
                    <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endPar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31875" name="文本框 31874"/>
                <p:cNvSpPr txBox="1"/>
                <p:nvPr/>
              </p:nvSpPr>
              <p:spPr>
                <a:xfrm>
                  <a:off x="2241" y="1277"/>
                  <a:ext cx="562" cy="241"/>
                </a:xfrm>
                <a:prstGeom prst="rect">
                  <a:avLst/>
                </a:prstGeom>
                <a:noFill/>
                <a:ln w="9525">
                  <a:noFill/>
                </a:ln>
              </p:spPr>
              <p:txBody>
                <a:bodyPr wrap="square" anchor="t">
                  <a:spAutoFit/>
                </a:bodyPr>
                <a:lstStyle/>
                <a:p>
                  <a:pPr algn="ctr"/>
                  <a:r>
                    <a:rPr lang="en-US" altLang="x-none" sz="2400" b="1">
                      <a:solidFill>
                        <a:srgbClr val="FF0000"/>
                      </a:solidFill>
                      <a:latin typeface="Arial" panose="020B0604020202020204" pitchFamily="34" charset="0"/>
                      <a:ea typeface="黑体" panose="02010609060101010101" pitchFamily="2" charset="-122"/>
                      <a:cs typeface="Arial" panose="020B0604020202020204" pitchFamily="34" charset="0"/>
                    </a:rPr>
                    <a:t>SbH</a:t>
                  </a:r>
                  <a:r>
                    <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endParaRPr lang="en-US" altLang="x-none" sz="24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31876" name="文本框 31875"/>
                <p:cNvSpPr txBox="1"/>
                <p:nvPr/>
              </p:nvSpPr>
              <p:spPr>
                <a:xfrm>
                  <a:off x="291" y="804"/>
                  <a:ext cx="341" cy="241"/>
                </a:xfrm>
                <a:prstGeom prst="rect">
                  <a:avLst/>
                </a:prstGeom>
                <a:noFill/>
                <a:ln w="9525">
                  <a:noFill/>
                </a:ln>
              </p:spPr>
              <p:txBody>
                <a:bodyPr wrap="square" anchor="t">
                  <a:spAutoFit/>
                </a:bodyPr>
                <a:lstStyle/>
                <a:p>
                  <a:pPr algn="ctr"/>
                  <a:r>
                    <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rPr>
                    <a:t>HF</a:t>
                  </a:r>
                  <a:endPar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endParaRPr>
                </a:p>
              </p:txBody>
            </p:sp>
            <p:sp>
              <p:nvSpPr>
                <p:cNvPr id="31877" name="文本框 31876"/>
                <p:cNvSpPr txBox="1"/>
                <p:nvPr/>
              </p:nvSpPr>
              <p:spPr>
                <a:xfrm>
                  <a:off x="1026" y="1844"/>
                  <a:ext cx="430" cy="241"/>
                </a:xfrm>
                <a:prstGeom prst="rect">
                  <a:avLst/>
                </a:prstGeom>
                <a:noFill/>
                <a:ln w="9525">
                  <a:noFill/>
                </a:ln>
              </p:spPr>
              <p:txBody>
                <a:bodyPr wrap="square" anchor="t">
                  <a:spAutoFit/>
                </a:bodyPr>
                <a:lstStyle/>
                <a:p>
                  <a:pPr algn="ctr"/>
                  <a:r>
                    <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rPr>
                    <a:t>HCl</a:t>
                  </a:r>
                  <a:endPar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endParaRPr>
                </a:p>
              </p:txBody>
            </p:sp>
            <p:sp>
              <p:nvSpPr>
                <p:cNvPr id="31878" name="文本框 31877"/>
                <p:cNvSpPr txBox="1"/>
                <p:nvPr/>
              </p:nvSpPr>
              <p:spPr>
                <a:xfrm>
                  <a:off x="1462" y="1938"/>
                  <a:ext cx="430" cy="241"/>
                </a:xfrm>
                <a:prstGeom prst="rect">
                  <a:avLst/>
                </a:prstGeom>
                <a:noFill/>
                <a:ln w="9525">
                  <a:noFill/>
                </a:ln>
              </p:spPr>
              <p:txBody>
                <a:bodyPr wrap="square" anchor="t">
                  <a:spAutoFit/>
                </a:bodyPr>
                <a:lstStyle/>
                <a:p>
                  <a:pPr algn="ctr"/>
                  <a:r>
                    <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rPr>
                    <a:t>HBr</a:t>
                  </a:r>
                  <a:endPar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endParaRPr>
                </a:p>
              </p:txBody>
            </p:sp>
            <p:sp>
              <p:nvSpPr>
                <p:cNvPr id="31879" name="文本框 31878"/>
                <p:cNvSpPr txBox="1"/>
                <p:nvPr/>
              </p:nvSpPr>
              <p:spPr>
                <a:xfrm>
                  <a:off x="2346" y="1513"/>
                  <a:ext cx="341" cy="241"/>
                </a:xfrm>
                <a:prstGeom prst="rect">
                  <a:avLst/>
                </a:prstGeom>
                <a:noFill/>
                <a:ln w="9525">
                  <a:noFill/>
                </a:ln>
              </p:spPr>
              <p:txBody>
                <a:bodyPr wrap="square" anchor="t">
                  <a:spAutoFit/>
                </a:bodyPr>
                <a:lstStyle/>
                <a:p>
                  <a:pPr algn="ctr"/>
                  <a:r>
                    <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rPr>
                    <a:t>HI</a:t>
                  </a:r>
                  <a:endParaRPr lang="en-US" altLang="x-none" sz="2400" b="1">
                    <a:solidFill>
                      <a:schemeClr val="tx1"/>
                    </a:solidFill>
                    <a:latin typeface="Arial" panose="020B0604020202020204" pitchFamily="34" charset="0"/>
                    <a:ea typeface="黑体" panose="02010609060101010101" pitchFamily="2" charset="-122"/>
                    <a:cs typeface="Arial" panose="020B0604020202020204" pitchFamily="34" charset="0"/>
                  </a:endParaRPr>
                </a:p>
              </p:txBody>
            </p:sp>
            <p:sp>
              <p:nvSpPr>
                <p:cNvPr id="31880" name="文本框 31879"/>
                <p:cNvSpPr txBox="1"/>
                <p:nvPr/>
              </p:nvSpPr>
              <p:spPr>
                <a:xfrm>
                  <a:off x="692" y="0"/>
                  <a:ext cx="480" cy="241"/>
                </a:xfrm>
                <a:prstGeom prst="rect">
                  <a:avLst/>
                </a:prstGeom>
                <a:noFill/>
                <a:ln w="9525">
                  <a:noFill/>
                </a:ln>
              </p:spPr>
              <p:txBody>
                <a:bodyPr wrap="square" anchor="t">
                  <a:spAutoFit/>
                </a:bodyPr>
                <a:lstStyle/>
                <a:p>
                  <a:pPr algn="ct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x-none" sz="24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O</a:t>
                  </a:r>
                  <a:endPar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1881" name="文本框 31880"/>
                <p:cNvSpPr txBox="1"/>
                <p:nvPr/>
              </p:nvSpPr>
              <p:spPr>
                <a:xfrm>
                  <a:off x="1162" y="1513"/>
                  <a:ext cx="480" cy="241"/>
                </a:xfrm>
                <a:prstGeom prst="rect">
                  <a:avLst/>
                </a:prstGeom>
                <a:noFill/>
                <a:ln w="9525">
                  <a:noFill/>
                </a:ln>
              </p:spPr>
              <p:txBody>
                <a:bodyPr wrap="square" anchor="t">
                  <a:spAutoFit/>
                </a:bodyPr>
                <a:lstStyle/>
                <a:p>
                  <a:pPr algn="ct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x-none" sz="24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S</a:t>
                  </a:r>
                  <a:endPar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1882" name="文本框 31881"/>
                <p:cNvSpPr txBox="1"/>
                <p:nvPr/>
              </p:nvSpPr>
              <p:spPr>
                <a:xfrm>
                  <a:off x="1593" y="1419"/>
                  <a:ext cx="588" cy="241"/>
                </a:xfrm>
                <a:prstGeom prst="rect">
                  <a:avLst/>
                </a:prstGeom>
                <a:noFill/>
                <a:ln w="9525">
                  <a:noFill/>
                </a:ln>
              </p:spPr>
              <p:txBody>
                <a:bodyPr wrap="square" anchor="t">
                  <a:spAutoFit/>
                </a:bodyPr>
                <a:lstStyle/>
                <a:p>
                  <a:pPr algn="ct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x-none" sz="24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Se</a:t>
                  </a:r>
                  <a:endPar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1883" name="文本框 31882"/>
                <p:cNvSpPr txBox="1"/>
                <p:nvPr/>
              </p:nvSpPr>
              <p:spPr>
                <a:xfrm>
                  <a:off x="2161" y="936"/>
                  <a:ext cx="588" cy="241"/>
                </a:xfrm>
                <a:prstGeom prst="rect">
                  <a:avLst/>
                </a:prstGeom>
                <a:noFill/>
                <a:ln w="9525">
                  <a:noFill/>
                </a:ln>
              </p:spPr>
              <p:txBody>
                <a:bodyPr wrap="square" anchor="t">
                  <a:spAutoFit/>
                </a:bodyPr>
                <a:lstStyle/>
                <a:p>
                  <a:pPr algn="ct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x-none" sz="24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rPr>
                    <a:t>Te</a:t>
                  </a:r>
                  <a:endParaRPr lang="en-US" altLang="x-none" sz="24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pSp>
          <p:sp>
            <p:nvSpPr>
              <p:cNvPr id="31884" name="文本框 31883"/>
              <p:cNvSpPr txBox="1"/>
              <p:nvPr/>
            </p:nvSpPr>
            <p:spPr>
              <a:xfrm>
                <a:off x="-1" y="2"/>
                <a:ext cx="828" cy="274"/>
              </a:xfrm>
              <a:prstGeom prst="rect">
                <a:avLst/>
              </a:prstGeom>
              <a:noFill/>
              <a:ln w="9525">
                <a:noFill/>
              </a:ln>
            </p:spPr>
            <p:txBody>
              <a:bodyPr wrap="square" anchor="t">
                <a:spAutoFit/>
              </a:bodyPr>
              <a:lstStyle/>
              <a:p>
                <a:pPr algn="ctr"/>
                <a:r>
                  <a:rPr lang="zh-CN" altLang="en-US" sz="2800" b="1">
                    <a:solidFill>
                      <a:srgbClr val="0000FF"/>
                    </a:solidFill>
                    <a:latin typeface="黑体" panose="02010609060101010101" pitchFamily="2" charset="-122"/>
                    <a:ea typeface="黑体" panose="02010609060101010101" pitchFamily="2" charset="-122"/>
                  </a:rPr>
                  <a:t>沸点</a:t>
                </a:r>
                <a:r>
                  <a:rPr lang="en-US" altLang="x-none" sz="2800" b="1">
                    <a:solidFill>
                      <a:srgbClr val="0000FF"/>
                    </a:solidFill>
                    <a:latin typeface="黑体" panose="02010609060101010101" pitchFamily="2" charset="-122"/>
                    <a:ea typeface="黑体" panose="02010609060101010101" pitchFamily="2" charset="-122"/>
                  </a:rPr>
                  <a:t>/℃</a:t>
                </a:r>
                <a:endParaRPr lang="en-US" altLang="x-none" sz="2800" b="1">
                  <a:solidFill>
                    <a:srgbClr val="0000FF"/>
                  </a:solidFill>
                  <a:latin typeface="黑体" panose="02010609060101010101" pitchFamily="2" charset="-122"/>
                  <a:ea typeface="黑体" panose="02010609060101010101" pitchFamily="2" charset="-122"/>
                </a:endParaRPr>
              </a:p>
            </p:txBody>
          </p:sp>
          <p:sp>
            <p:nvSpPr>
              <p:cNvPr id="31885" name="文本框 31884"/>
              <p:cNvSpPr txBox="1"/>
              <p:nvPr/>
            </p:nvSpPr>
            <p:spPr>
              <a:xfrm>
                <a:off x="3159" y="3135"/>
                <a:ext cx="518" cy="274"/>
              </a:xfrm>
              <a:prstGeom prst="rect">
                <a:avLst/>
              </a:prstGeom>
              <a:noFill/>
              <a:ln w="9525">
                <a:noFill/>
              </a:ln>
            </p:spPr>
            <p:txBody>
              <a:bodyPr wrap="square" anchor="t">
                <a:spAutoFit/>
              </a:bodyPr>
              <a:lstStyle/>
              <a:p>
                <a:pPr algn="ctr"/>
                <a:r>
                  <a:rPr lang="zh-CN" altLang="en-US" sz="2800" b="1">
                    <a:solidFill>
                      <a:srgbClr val="0000FF"/>
                    </a:solidFill>
                    <a:latin typeface="黑体" panose="02010609060101010101" pitchFamily="2" charset="-122"/>
                    <a:ea typeface="黑体" panose="02010609060101010101" pitchFamily="2" charset="-122"/>
                  </a:rPr>
                  <a:t>周期</a:t>
                </a:r>
                <a:endParaRPr lang="zh-CN" altLang="en-US" sz="2800" b="1">
                  <a:solidFill>
                    <a:srgbClr val="0000FF"/>
                  </a:solidFill>
                  <a:latin typeface="黑体" panose="02010609060101010101" pitchFamily="2" charset="-122"/>
                  <a:ea typeface="黑体" panose="02010609060101010101" pitchFamily="2" charset="-122"/>
                </a:endParaRPr>
              </a:p>
            </p:txBody>
          </p:sp>
        </p:grpSp>
        <p:sp>
          <p:nvSpPr>
            <p:cNvPr id="31886" name="文本框 31885"/>
            <p:cNvSpPr txBox="1"/>
            <p:nvPr/>
          </p:nvSpPr>
          <p:spPr>
            <a:xfrm>
              <a:off x="227" y="542"/>
              <a:ext cx="431" cy="1854"/>
            </a:xfrm>
            <a:prstGeom prst="rect">
              <a:avLst/>
            </a:prstGeom>
            <a:noFill/>
            <a:ln w="9525">
              <a:noFill/>
            </a:ln>
          </p:spPr>
          <p:txBody>
            <a:bodyPr wrap="square">
              <a:spAutoFit/>
            </a:bodyPr>
            <a:lstStyle/>
            <a:p>
              <a:pPr algn="ctr"/>
              <a:r>
                <a:rPr lang="zh-CN" altLang="en-US" sz="2800" b="1">
                  <a:solidFill>
                    <a:srgbClr val="FF0000"/>
                  </a:solidFill>
                  <a:latin typeface="黑体" panose="02010609060101010101" pitchFamily="2" charset="-122"/>
                  <a:ea typeface="黑体" panose="02010609060101010101" pitchFamily="2" charset="-122"/>
                </a:rPr>
                <a:t>一些氢化物的沸点</a:t>
              </a:r>
              <a:endParaRPr lang="zh-CN" altLang="en-US" sz="2800" b="1">
                <a:solidFill>
                  <a:srgbClr val="FF0000"/>
                </a:solidFill>
                <a:latin typeface="黑体" panose="02010609060101010101" pitchFamily="2" charset="-122"/>
                <a:ea typeface="黑体" panose="02010609060101010101" pitchFamily="2" charset="-122"/>
              </a:endParaRPr>
            </a:p>
          </p:txBody>
        </p:sp>
      </p:grpSp>
      <p:graphicFrame>
        <p:nvGraphicFramePr>
          <p:cNvPr id="4100" name="Object 8"/>
          <p:cNvGraphicFramePr>
            <a:graphicFrameLocks noChangeAspect="1"/>
          </p:cNvGraphicFramePr>
          <p:nvPr/>
        </p:nvGraphicFramePr>
        <p:xfrm>
          <a:off x="6363970" y="0"/>
          <a:ext cx="2779395" cy="1458595"/>
        </p:xfrm>
        <a:graphic>
          <a:graphicData uri="http://schemas.openxmlformats.org/presentationml/2006/ole">
            <mc:AlternateContent xmlns:mc="http://schemas.openxmlformats.org/markup-compatibility/2006">
              <mc:Choice xmlns:v="urn:schemas-microsoft-com:vml" Requires="v">
                <p:oleObj spid="_x0000_s1038" name="" r:id="rId1" imgW="3568700" imgH="1244600" progId="Photoshop.Image.7">
                  <p:embed/>
                </p:oleObj>
              </mc:Choice>
              <mc:Fallback>
                <p:oleObj name="" r:id="rId1" imgW="3568700" imgH="1244600" progId="Photoshop.Image.7">
                  <p:embed/>
                  <p:pic>
                    <p:nvPicPr>
                      <p:cNvPr id="0" name="OLE substitute image"/>
                      <p:cNvPicPr/>
                      <p:nvPr/>
                    </p:nvPicPr>
                    <p:blipFill>
                      <a:blip r:embed="rId2"/>
                      <a:stretch>
                        <a:fillRect/>
                      </a:stretch>
                    </p:blipFill>
                    <p:spPr>
                      <a:xfrm>
                        <a:off x="6363970" y="0"/>
                        <a:ext cx="2779395" cy="1458595"/>
                      </a:xfrm>
                      <a:prstGeom prst="rect">
                        <a:avLst/>
                      </a:prstGeom>
                      <a:noFill/>
                      <a:ln w="38100">
                        <a:noFill/>
                        <a:miter/>
                      </a:ln>
                    </p:spPr>
                  </p:pic>
                </p:oleObj>
              </mc:Fallback>
            </mc:AlternateContent>
          </a:graphicData>
        </a:graphic>
      </p:graphicFrame>
      <p:sp>
        <p:nvSpPr>
          <p:cNvPr id="25602" name="Text Box 5"/>
          <p:cNvSpPr txBox="1"/>
          <p:nvPr/>
        </p:nvSpPr>
        <p:spPr>
          <a:xfrm>
            <a:off x="6508115" y="1442720"/>
            <a:ext cx="2635885" cy="1814830"/>
          </a:xfrm>
          <a:prstGeom prst="rect">
            <a:avLst/>
          </a:prstGeom>
          <a:noFill/>
          <a:ln w="9525">
            <a:noFill/>
          </a:ln>
        </p:spPr>
        <p:txBody>
          <a:bodyPr wrap="square" anchor="t">
            <a:spAutoFit/>
          </a:bodyPr>
          <a:lstStyle/>
          <a:p>
            <a:pPr>
              <a:spcBef>
                <a:spcPct val="50000"/>
              </a:spcBef>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    HF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NH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的沸点为什么会出现如此的反常呢？</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1408" name="文本框 11407"/>
          <p:cNvSpPr txBox="1"/>
          <p:nvPr/>
        </p:nvSpPr>
        <p:spPr>
          <a:xfrm>
            <a:off x="6508115" y="3359785"/>
            <a:ext cx="2645410" cy="2676525"/>
          </a:xfrm>
          <a:prstGeom prst="rect">
            <a:avLst/>
          </a:prstGeom>
          <a:noFill/>
          <a:ln w="9525">
            <a:noFill/>
          </a:ln>
        </p:spPr>
        <p:txBody>
          <a:bodyPr wrap="square">
            <a:spAutoFit/>
          </a:bodyPr>
          <a:lstStyle/>
          <a:p>
            <a:pPr>
              <a:spcBef>
                <a:spcPct val="50000"/>
              </a:spcBef>
            </a:pP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　说明在</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NH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分子间还存在</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除范德华力之外其他作用</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这种作用就是</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氢键</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408"/>
                                        </p:tgtEl>
                                        <p:attrNameLst>
                                          <p:attrName>style.visibility</p:attrName>
                                        </p:attrNameLst>
                                      </p:cBhvr>
                                      <p:to>
                                        <p:strVal val="visible"/>
                                      </p:to>
                                    </p:set>
                                    <p:animEffect transition="in" filter="circle(in)">
                                      <p:cBhvr>
                                        <p:cTn id="7" dur="500"/>
                                        <p:tgtEl>
                                          <p:spTgt spid="11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0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985" y="3810"/>
            <a:ext cx="9130030" cy="686371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91137"/>
          <p:cNvSpPr txBox="1"/>
          <p:nvPr/>
        </p:nvSpPr>
        <p:spPr>
          <a:xfrm>
            <a:off x="322580" y="138748"/>
            <a:ext cx="6553200" cy="583565"/>
          </a:xfrm>
          <a:prstGeom prst="rect">
            <a:avLst/>
          </a:prstGeom>
          <a:noFill/>
          <a:ln w="9525">
            <a:noFill/>
          </a:ln>
        </p:spPr>
        <p:txBody>
          <a:bodyPr anchor="t">
            <a:spAutoFit/>
          </a:bodyPr>
          <a:lstStyle/>
          <a:p>
            <a:pPr>
              <a:buClr>
                <a:schemeClr val="bg1"/>
              </a:buClr>
            </a:pPr>
            <a:r>
              <a:rPr lang="zh-CN" altLang="en-US" sz="3200" b="1">
                <a:solidFill>
                  <a:srgbClr val="FF0000"/>
                </a:solidFill>
                <a:latin typeface="Arial" panose="020B0604020202020204" pitchFamily="34" charset="0"/>
                <a:ea typeface="黑体" panose="02010609060101010101" pitchFamily="2" charset="-122"/>
              </a:rPr>
              <a:t>三、氢键</a:t>
            </a:r>
            <a:endParaRPr lang="zh-CN" altLang="en-US" sz="3200" b="1">
              <a:solidFill>
                <a:srgbClr val="FF0000"/>
              </a:solidFill>
              <a:latin typeface="Arial" panose="020B0604020202020204" pitchFamily="34" charset="0"/>
              <a:ea typeface="黑体" panose="02010609060101010101" pitchFamily="2" charset="-122"/>
            </a:endParaRPr>
          </a:p>
        </p:txBody>
      </p:sp>
      <p:sp>
        <p:nvSpPr>
          <p:cNvPr id="91140" name="文本框 91139"/>
          <p:cNvSpPr txBox="1"/>
          <p:nvPr/>
        </p:nvSpPr>
        <p:spPr>
          <a:xfrm>
            <a:off x="322580" y="722630"/>
            <a:ext cx="8408670" cy="1383665"/>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1</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概念：</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由已经与电负性很强的原子形成共价键的</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氢原子</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与</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另一分子中电负性很强的原子</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之间的作用力，是一种</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特殊的分子间作用力。</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4" name="文本框 3"/>
          <p:cNvSpPr txBox="1"/>
          <p:nvPr/>
        </p:nvSpPr>
        <p:spPr>
          <a:xfrm>
            <a:off x="322580" y="5432425"/>
            <a:ext cx="840867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3</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、表示方法</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（其中</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B</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为</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F</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O</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N</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grpSp>
        <p:nvGrpSpPr>
          <p:cNvPr id="45064" name="组合 45063"/>
          <p:cNvGrpSpPr/>
          <p:nvPr/>
        </p:nvGrpSpPr>
        <p:grpSpPr>
          <a:xfrm>
            <a:off x="3108960" y="5793105"/>
            <a:ext cx="2559382" cy="706755"/>
            <a:chOff x="2352" y="2626"/>
            <a:chExt cx="1612" cy="445"/>
          </a:xfrm>
        </p:grpSpPr>
        <p:sp>
          <p:nvSpPr>
            <p:cNvPr id="45065" name="文本框 45064"/>
            <p:cNvSpPr txBox="1"/>
            <p:nvPr/>
          </p:nvSpPr>
          <p:spPr>
            <a:xfrm>
              <a:off x="2352" y="2626"/>
              <a:ext cx="1612" cy="445"/>
            </a:xfrm>
            <a:prstGeom prst="rect">
              <a:avLst/>
            </a:prstGeom>
            <a:noFill/>
            <a:ln w="9525">
              <a:noFill/>
            </a:ln>
          </p:spPr>
          <p:txBody>
            <a:bodyPr wrap="none" anchor="t">
              <a:spAutoFit/>
            </a:bodyPr>
            <a:lstStyle/>
            <a:p>
              <a:pPr>
                <a:buClr>
                  <a:schemeClr val="bg1"/>
                </a:buClr>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en-US" altLang="zh-CN" sz="40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H       B</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45066" name="直接连接符 45065"/>
            <p:cNvSpPr/>
            <p:nvPr/>
          </p:nvSpPr>
          <p:spPr>
            <a:xfrm>
              <a:off x="2592" y="2880"/>
              <a:ext cx="336" cy="0"/>
            </a:xfrm>
            <a:prstGeom prst="line">
              <a:avLst/>
            </a:prstGeom>
            <a:ln w="57150" cap="flat" cmpd="sng">
              <a:solidFill>
                <a:srgbClr val="0000FF"/>
              </a:solidFill>
              <a:prstDash val="solid"/>
              <a:headEnd type="none" w="med" len="med"/>
              <a:tailEnd type="none" w="med" len="med"/>
            </a:ln>
          </p:spPr>
          <p:txBody>
            <a:bodyPr/>
            <a:lstStyle/>
            <a:p/>
          </p:txBody>
        </p:sp>
      </p:grpSp>
      <p:sp>
        <p:nvSpPr>
          <p:cNvPr id="5" name="文本框 4"/>
          <p:cNvSpPr txBox="1"/>
          <p:nvPr/>
        </p:nvSpPr>
        <p:spPr>
          <a:xfrm>
            <a:off x="4545330" y="5852160"/>
            <a:ext cx="588645" cy="583565"/>
          </a:xfrm>
          <a:prstGeom prst="rect">
            <a:avLst/>
          </a:prstGeom>
          <a:noFill/>
        </p:spPr>
        <p:txBody>
          <a:bodyPr wrap="none" rtlCol="0" anchor="t">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endPar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9" name="文本框 8"/>
          <p:cNvSpPr txBox="1"/>
          <p:nvPr/>
        </p:nvSpPr>
        <p:spPr>
          <a:xfrm>
            <a:off x="322580" y="2106295"/>
            <a:ext cx="2786380" cy="521970"/>
          </a:xfrm>
          <a:prstGeom prst="rect">
            <a:avLst/>
          </a:prstGeom>
          <a:noFill/>
        </p:spPr>
        <p:txBody>
          <a:bodyPr wrap="square" rtlCol="0">
            <a:spAutoFit/>
          </a:bodyPr>
          <a:lstStyle/>
          <a:p>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形成条件：</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21" name="矩形 20"/>
          <p:cNvSpPr/>
          <p:nvPr/>
        </p:nvSpPr>
        <p:spPr>
          <a:xfrm>
            <a:off x="5476832" y="3124712"/>
            <a:ext cx="972377" cy="521970"/>
          </a:xfrm>
          <a:prstGeom prst="rect">
            <a:avLst/>
          </a:prstGeom>
          <a:effectLst/>
        </p:spPr>
        <p:txBody>
          <a:bodyPr wrap="square">
            <a:spAutoFit/>
          </a:bodyPr>
          <a:lstStyle/>
          <a:p>
            <a:pPr lvl="0" eaLnBrk="1" hangingPunct="1">
              <a:spcBef>
                <a:spcPct val="50000"/>
              </a:spcBef>
            </a:pPr>
            <a:r>
              <a:rPr kumimoji="0" lang="en-US" altLang="zh-CN" sz="2800" b="1" i="0" u="none" strike="noStrike" kern="0" cap="none" spc="0" normalizeH="0" baseline="0" noProof="0" smtClean="0">
                <a:ln>
                  <a:noFill/>
                </a:ln>
                <a:solidFill>
                  <a:srgbClr val="0000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Y</a:t>
            </a:r>
            <a:r>
              <a:rPr kumimoji="1" lang="en-US" altLang="zh-CN" sz="2800" b="1" smtClean="0">
                <a:solidFill>
                  <a:srgbClr val="0000FF"/>
                </a:solidFill>
                <a:latin typeface="Times New Roman" panose="02020603050405020304" pitchFamily="2" charset="0"/>
                <a:ea typeface="微软雅黑" panose="020B0503020204020204" charset="-122"/>
                <a:cs typeface="Times New Roman" panose="02020603050405020304" pitchFamily="2" charset="0"/>
              </a:rPr>
              <a:t>—</a:t>
            </a:r>
            <a:endParaRPr kumimoji="1" lang="en-US" altLang="zh-CN" sz="2800" b="1">
              <a:solidFill>
                <a:srgbClr val="0000FF"/>
              </a:solidFill>
              <a:latin typeface="Times New Roman" panose="02020603050405020304" pitchFamily="2" charset="0"/>
              <a:ea typeface="微软雅黑" panose="020B0503020204020204" charset="-122"/>
              <a:cs typeface="Times New Roman" panose="02020603050405020304" pitchFamily="2" charset="0"/>
            </a:endParaRPr>
          </a:p>
        </p:txBody>
      </p:sp>
      <p:sp>
        <p:nvSpPr>
          <p:cNvPr id="22" name="圆角矩形 21"/>
          <p:cNvSpPr/>
          <p:nvPr/>
        </p:nvSpPr>
        <p:spPr>
          <a:xfrm>
            <a:off x="5510196" y="3184844"/>
            <a:ext cx="398601" cy="432000"/>
          </a:xfrm>
          <a:prstGeom prst="roundRect">
            <a:avLst>
              <a:gd name="adj" fmla="val 17805"/>
            </a:avLst>
          </a:prstGeom>
          <a:noFill/>
          <a:ln w="25400" cap="flat" cmpd="sng" algn="ctr">
            <a:solidFill>
              <a:srgbClr val="FF0000"/>
            </a:solidFill>
            <a:prstDash val="solid"/>
          </a:ln>
          <a:effectLst>
            <a:softEdge rad="0"/>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00FF"/>
              </a:solidFill>
              <a:effectLst/>
              <a:uLnTx/>
              <a:uFillTx/>
              <a:latin typeface="Arial" panose="020B0604020202020204"/>
              <a:ea typeface="宋体" panose="02010600030101010101" pitchFamily="2" charset="-122"/>
              <a:cs typeface="+mn-cs"/>
            </a:endParaRPr>
          </a:p>
        </p:txBody>
      </p:sp>
      <p:sp>
        <p:nvSpPr>
          <p:cNvPr id="23" name="圆角矩形 22"/>
          <p:cNvSpPr/>
          <p:nvPr/>
        </p:nvSpPr>
        <p:spPr>
          <a:xfrm>
            <a:off x="3673802" y="3243332"/>
            <a:ext cx="396044" cy="432000"/>
          </a:xfrm>
          <a:prstGeom prst="roundRect">
            <a:avLst>
              <a:gd name="adj" fmla="val 17805"/>
            </a:avLst>
          </a:prstGeom>
          <a:noFill/>
          <a:ln w="25400" cap="flat" cmpd="sng" algn="ctr">
            <a:solidFill>
              <a:srgbClr val="FF0000"/>
            </a:solidFill>
            <a:prstDash val="solid"/>
          </a:ln>
          <a:effectLst>
            <a:softEdge rad="0"/>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00FF"/>
              </a:solidFill>
              <a:effectLst/>
              <a:uLnTx/>
              <a:uFillTx/>
              <a:latin typeface="Arial" panose="020B0604020202020204"/>
              <a:ea typeface="宋体" panose="02010600030101010101" pitchFamily="2" charset="-122"/>
              <a:cs typeface="+mn-cs"/>
            </a:endParaRPr>
          </a:p>
        </p:txBody>
      </p:sp>
      <p:sp>
        <p:nvSpPr>
          <p:cNvPr id="24" name="矩形 23"/>
          <p:cNvSpPr/>
          <p:nvPr/>
        </p:nvSpPr>
        <p:spPr>
          <a:xfrm>
            <a:off x="3576084" y="3118323"/>
            <a:ext cx="1278835" cy="650875"/>
          </a:xfrm>
          <a:prstGeom prst="rect">
            <a:avLst/>
          </a:prstGeom>
          <a:effectLst/>
        </p:spPr>
        <p:txBody>
          <a:bodyPr wrap="square">
            <a:spAutoFit/>
          </a:bodyPr>
          <a:lstStyle/>
          <a:p>
            <a:pPr marL="0" marR="0" lvl="0" indent="0" algn="ctr" defTabSz="914400" eaLnBrk="1" fontAlgn="auto" latinLnBrk="0" hangingPunct="1">
              <a:lnSpc>
                <a:spcPct val="130000"/>
              </a:lnSpc>
              <a:spcBef>
                <a:spcPct val="0"/>
              </a:spcBef>
              <a:spcAft>
                <a:spcPct val="0"/>
              </a:spcAft>
              <a:buClrTx/>
              <a:buSzTx/>
              <a:buFontTx/>
              <a:buNone/>
              <a:tabLst>
                <a:tab pos="2933700" algn="l"/>
                <a:tab pos="2971800" algn="l"/>
              </a:tabLst>
              <a:defRPr/>
            </a:pPr>
            <a:r>
              <a:rPr kumimoji="0" lang="en-US" altLang="zh-CN" sz="2800" b="1" i="0" u="none" strike="noStrike" kern="0" cap="none" spc="0" normalizeH="0" baseline="0" noProof="0" smtClean="0">
                <a:ln>
                  <a:noFill/>
                </a:ln>
                <a:solidFill>
                  <a:srgbClr val="0000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X</a:t>
            </a:r>
            <a:r>
              <a:rPr kumimoji="0" lang="en-US" altLang="zh-CN" sz="2800" b="1" i="0" u="none" strike="noStrike" kern="0" cap="none" spc="0" normalizeH="0" noProof="0" smtClean="0">
                <a:ln>
                  <a:noFill/>
                </a:ln>
                <a:solidFill>
                  <a:srgbClr val="0000FF"/>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Arial" panose="020B0604020202020204" pitchFamily="34" charset="0"/>
              </a:rPr>
              <a:t>—</a:t>
            </a:r>
            <a:r>
              <a:rPr kumimoji="0" lang="en-US" altLang="zh-CN" sz="2800" b="1" i="0" u="none" strike="noStrike" kern="0" cap="none" spc="0" normalizeH="0" baseline="0" noProof="0" smtClean="0">
                <a:ln>
                  <a:noFill/>
                </a:ln>
                <a:solidFill>
                  <a:srgbClr val="0000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H</a:t>
            </a:r>
            <a:endParaRPr kumimoji="0" lang="zh-CN" altLang="en-US" sz="2800" b="1" i="0" u="none" strike="noStrike" kern="0" cap="none" spc="0" normalizeH="0" baseline="30000" noProof="0">
              <a:ln>
                <a:noFill/>
              </a:ln>
              <a:solidFill>
                <a:srgbClr val="0000FF"/>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26" name="矩形 25"/>
          <p:cNvSpPr/>
          <p:nvPr/>
        </p:nvSpPr>
        <p:spPr>
          <a:xfrm>
            <a:off x="4348008" y="3110721"/>
            <a:ext cx="1560787" cy="769441"/>
          </a:xfrm>
          <a:prstGeom prst="rect">
            <a:avLst/>
          </a:prstGeom>
          <a:effectLst/>
        </p:spPr>
        <p:txBody>
          <a:bodyPr wrap="square">
            <a:spAutoFit/>
          </a:bodyPr>
          <a:lstStyle/>
          <a:p>
            <a:pPr algn="ctr">
              <a:tabLst>
                <a:tab pos="2933700" algn="l"/>
                <a:tab pos="2971800" algn="l"/>
              </a:tabLst>
            </a:pPr>
            <a:r>
              <a:rPr lang="en-US" altLang="zh-CN" sz="6600" b="1" baseline="30000" smtClean="0">
                <a:solidFill>
                  <a:srgbClr val="0000FF"/>
                </a:solidFill>
                <a:effectLst>
                  <a:outerShdw blurRad="38100" dist="38100" dir="2700000" algn="tl">
                    <a:srgbClr val="000000">
                      <a:alpha val="43137"/>
                    </a:srgbClr>
                  </a:outerShdw>
                </a:effectLst>
                <a:latin typeface="+mn-ea"/>
                <a:ea typeface="+mn-ea"/>
                <a:cs typeface="Times New Roman" panose="02020603050405020304" pitchFamily="2" charset="0"/>
              </a:rPr>
              <a:t>...</a:t>
            </a:r>
            <a:endParaRPr lang="zh-CN" altLang="en-US" sz="6600" b="1" baseline="30000">
              <a:solidFill>
                <a:srgbClr val="0000FF"/>
              </a:solidFill>
              <a:effectLst>
                <a:outerShdw blurRad="38100" dist="38100" dir="2700000" algn="tl">
                  <a:srgbClr val="000000">
                    <a:alpha val="43137"/>
                  </a:srgbClr>
                </a:outerShdw>
              </a:effectLst>
              <a:latin typeface="+mn-ea"/>
              <a:ea typeface="+mn-ea"/>
              <a:cs typeface="Times New Roman" panose="02020603050405020304" pitchFamily="2" charset="0"/>
            </a:endParaRPr>
          </a:p>
        </p:txBody>
      </p:sp>
      <p:grpSp>
        <p:nvGrpSpPr>
          <p:cNvPr id="10" name="组合 9"/>
          <p:cNvGrpSpPr/>
          <p:nvPr/>
        </p:nvGrpSpPr>
        <p:grpSpPr>
          <a:xfrm>
            <a:off x="3359116" y="2116908"/>
            <a:ext cx="3316891" cy="511340"/>
            <a:chOff x="1075454" y="3909926"/>
            <a:chExt cx="537733" cy="2170822"/>
          </a:xfrm>
        </p:grpSpPr>
        <p:sp>
          <p:nvSpPr>
            <p:cNvPr id="32" name="线形标注 1 31"/>
            <p:cNvSpPr/>
            <p:nvPr/>
          </p:nvSpPr>
          <p:spPr>
            <a:xfrm>
              <a:off x="1075454" y="3909926"/>
              <a:ext cx="534903" cy="2170822"/>
            </a:xfrm>
            <a:prstGeom prst="borderCallout1">
              <a:avLst>
                <a:gd name="adj1" fmla="val 104610"/>
                <a:gd name="adj2" fmla="val 14584"/>
                <a:gd name="adj3" fmla="val 194092"/>
                <a:gd name="adj4" fmla="val 14707"/>
              </a:avLst>
            </a:prstGeom>
            <a:noFill/>
            <a:ln>
              <a:solidFill>
                <a:schemeClr val="tx1"/>
              </a:solidFill>
              <a:tailEnd type="arrow"/>
            </a:ln>
            <a:effectLst>
              <a:outerShdw blurRad="50800" dist="38100" dir="5400000" sx="102000" sy="102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smtClean="0">
                  <a:solidFill>
                    <a:srgbClr val="FF0000"/>
                  </a:solidFill>
                  <a:latin typeface="黑体" panose="02010609060101010101" pitchFamily="2" charset="-122"/>
                  <a:ea typeface="黑体" panose="02010609060101010101" pitchFamily="2" charset="-122"/>
                </a:rPr>
                <a:t>电负性很强的原子</a:t>
              </a:r>
              <a:endParaRPr lang="zh-CN" altLang="en-US" sz="2800" b="1" smtClean="0">
                <a:solidFill>
                  <a:srgbClr val="FF0000"/>
                </a:solidFill>
                <a:latin typeface="黑体" panose="02010609060101010101" pitchFamily="2" charset="-122"/>
                <a:ea typeface="黑体" panose="02010609060101010101" pitchFamily="2" charset="-122"/>
              </a:endParaRPr>
            </a:p>
          </p:txBody>
        </p:sp>
        <p:sp>
          <p:nvSpPr>
            <p:cNvPr id="33" name="线形标注 1 32"/>
            <p:cNvSpPr/>
            <p:nvPr/>
          </p:nvSpPr>
          <p:spPr>
            <a:xfrm>
              <a:off x="1078284" y="3909926"/>
              <a:ext cx="534903" cy="2170822"/>
            </a:xfrm>
            <a:prstGeom prst="borderCallout1">
              <a:avLst>
                <a:gd name="adj1" fmla="val 98444"/>
                <a:gd name="adj2" fmla="val 69201"/>
                <a:gd name="adj3" fmla="val 191021"/>
                <a:gd name="adj4" fmla="val 69627"/>
              </a:avLst>
            </a:prstGeom>
            <a:noFill/>
            <a:ln>
              <a:solidFill>
                <a:srgbClr val="0000FF"/>
              </a:solidFill>
              <a:tailEnd type="arrow"/>
            </a:ln>
            <a:effectLst>
              <a:outerShdw blurRad="50800" dist="38100" dir="5400000" sx="102000" sy="102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FF0000"/>
                </a:solidFill>
                <a:latin typeface="微软雅黑" panose="020B0503020204020204" charset="-122"/>
                <a:ea typeface="微软雅黑" panose="020B0503020204020204" charset="-122"/>
              </a:endParaRPr>
            </a:p>
          </p:txBody>
        </p:sp>
      </p:grpSp>
      <p:grpSp>
        <p:nvGrpSpPr>
          <p:cNvPr id="34" name="组合 33"/>
          <p:cNvGrpSpPr/>
          <p:nvPr/>
        </p:nvGrpSpPr>
        <p:grpSpPr>
          <a:xfrm>
            <a:off x="3251230" y="3820063"/>
            <a:ext cx="1364388" cy="543364"/>
            <a:chOff x="3181679" y="4251135"/>
            <a:chExt cx="3946071" cy="1756397"/>
          </a:xfrm>
        </p:grpSpPr>
        <p:sp>
          <p:nvSpPr>
            <p:cNvPr id="35" name="圆角矩形标注 34"/>
            <p:cNvSpPr/>
            <p:nvPr/>
          </p:nvSpPr>
          <p:spPr>
            <a:xfrm>
              <a:off x="3197791" y="4251135"/>
              <a:ext cx="3929959" cy="1756397"/>
            </a:xfrm>
            <a:prstGeom prst="wedgeRoundRectCallout">
              <a:avLst>
                <a:gd name="adj1" fmla="val 23217"/>
                <a:gd name="adj2" fmla="val -105368"/>
                <a:gd name="adj3" fmla="val 16667"/>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solidFill>
                <a:latin typeface="微软雅黑" panose="020B0503020204020204" charset="-122"/>
                <a:ea typeface="微软雅黑" panose="020B0503020204020204" charset="-122"/>
                <a:cs typeface="Times New Roman" panose="02020603050405020304" pitchFamily="2" charset="0"/>
              </a:endParaRPr>
            </a:p>
          </p:txBody>
        </p:sp>
        <p:sp>
          <p:nvSpPr>
            <p:cNvPr id="36" name="矩形 35"/>
            <p:cNvSpPr/>
            <p:nvPr/>
          </p:nvSpPr>
          <p:spPr>
            <a:xfrm>
              <a:off x="3181679" y="4260903"/>
              <a:ext cx="3900383" cy="1687242"/>
            </a:xfrm>
            <a:prstGeom prst="rect">
              <a:avLst/>
            </a:prstGeom>
          </p:spPr>
          <p:txBody>
            <a:bodyPr wrap="square">
              <a:spAutoFit/>
            </a:bodyPr>
            <a:lstStyle/>
            <a:p>
              <a:pPr algn="ctr"/>
              <a:r>
                <a:rPr lang="zh-CN" altLang="en-US" sz="2800" b="1" kern="100" smtClean="0">
                  <a:solidFill>
                    <a:srgbClr val="0000FF"/>
                  </a:solidFill>
                  <a:latin typeface="黑体" panose="02010609060101010101" pitchFamily="2" charset="-122"/>
                  <a:ea typeface="黑体" panose="02010609060101010101" pitchFamily="2" charset="-122"/>
                  <a:cs typeface="Times New Roman" panose="02020603050405020304" pitchFamily="2" charset="0"/>
                </a:rPr>
                <a:t>共价键</a:t>
              </a:r>
              <a:endParaRPr lang="zh-CN" altLang="en-US" sz="2800" b="1" kern="100" smtClean="0">
                <a:solidFill>
                  <a:srgbClr val="0000FF"/>
                </a:solidFill>
                <a:latin typeface="黑体" panose="02010609060101010101" pitchFamily="2" charset="-122"/>
                <a:ea typeface="黑体" panose="02010609060101010101" pitchFamily="2" charset="-122"/>
                <a:cs typeface="Times New Roman" panose="02020603050405020304" pitchFamily="2" charset="0"/>
              </a:endParaRPr>
            </a:p>
          </p:txBody>
        </p:sp>
      </p:grpSp>
      <p:sp>
        <p:nvSpPr>
          <p:cNvPr id="38" name="圆角矩形 37"/>
          <p:cNvSpPr/>
          <p:nvPr/>
        </p:nvSpPr>
        <p:spPr>
          <a:xfrm>
            <a:off x="4215502" y="3243332"/>
            <a:ext cx="1758188" cy="432000"/>
          </a:xfrm>
          <a:prstGeom prst="roundRect">
            <a:avLst>
              <a:gd name="adj" fmla="val 17805"/>
            </a:avLst>
          </a:prstGeom>
          <a:noFill/>
          <a:ln w="25400" cap="flat" cmpd="sng" algn="ctr">
            <a:solidFill>
              <a:srgbClr val="FF0000"/>
            </a:solidFill>
            <a:prstDash val="solid"/>
          </a:ln>
          <a:effectLst>
            <a:softEdge rad="0"/>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00FF"/>
              </a:solidFill>
              <a:effectLst/>
              <a:uLnTx/>
              <a:uFillTx/>
              <a:latin typeface="Arial" panose="020B0604020202020204"/>
              <a:ea typeface="宋体" panose="02010600030101010101" pitchFamily="2" charset="-122"/>
              <a:cs typeface="+mn-cs"/>
            </a:endParaRPr>
          </a:p>
        </p:txBody>
      </p:sp>
      <p:sp>
        <p:nvSpPr>
          <p:cNvPr id="39" name="Oval 19"/>
          <p:cNvSpPr>
            <a:spLocks noChangeArrowheads="1"/>
          </p:cNvSpPr>
          <p:nvPr/>
        </p:nvSpPr>
        <p:spPr bwMode="auto">
          <a:xfrm flipH="1" flipV="1">
            <a:off x="3875718" y="3233256"/>
            <a:ext cx="681624" cy="481647"/>
          </a:xfrm>
          <a:prstGeom prst="ellipse">
            <a:avLst/>
          </a:prstGeom>
          <a:noFill/>
          <a:ln w="38100">
            <a:solidFill>
              <a:srgbClr val="FF0000"/>
            </a:solidFill>
            <a:prstDash val="sysDot"/>
            <a:round/>
          </a:ln>
        </p:spPr>
        <p:txBody>
          <a:bodyPr wrap="none" anchor="ctr"/>
          <a:lstStyle/>
          <a:p>
            <a:endParaRPr lang="zh-CN" altLang="en-US">
              <a:latin typeface="Arial" panose="020B0604020202020204" pitchFamily="34" charset="0"/>
              <a:cs typeface="Arial" panose="020B0604020202020204" pitchFamily="34" charset="0"/>
            </a:endParaRPr>
          </a:p>
        </p:txBody>
      </p:sp>
      <p:grpSp>
        <p:nvGrpSpPr>
          <p:cNvPr id="40" name="组合 39"/>
          <p:cNvGrpSpPr/>
          <p:nvPr/>
        </p:nvGrpSpPr>
        <p:grpSpPr>
          <a:xfrm>
            <a:off x="5226602" y="3824360"/>
            <a:ext cx="1364388" cy="543364"/>
            <a:chOff x="3181679" y="4251132"/>
            <a:chExt cx="3946071" cy="1756395"/>
          </a:xfrm>
        </p:grpSpPr>
        <p:sp>
          <p:nvSpPr>
            <p:cNvPr id="41" name="圆角矩形标注 40"/>
            <p:cNvSpPr/>
            <p:nvPr/>
          </p:nvSpPr>
          <p:spPr>
            <a:xfrm>
              <a:off x="3197791" y="4251132"/>
              <a:ext cx="3929959" cy="1756395"/>
            </a:xfrm>
            <a:prstGeom prst="wedgeRoundRectCallout">
              <a:avLst>
                <a:gd name="adj1" fmla="val -66121"/>
                <a:gd name="adj2" fmla="val -96664"/>
                <a:gd name="adj3" fmla="val 16667"/>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solidFill>
                <a:latin typeface="微软雅黑" panose="020B0503020204020204" charset="-122"/>
                <a:ea typeface="微软雅黑" panose="020B0503020204020204" charset="-122"/>
                <a:cs typeface="Times New Roman" panose="02020603050405020304" pitchFamily="2" charset="0"/>
              </a:endParaRPr>
            </a:p>
          </p:txBody>
        </p:sp>
        <p:sp>
          <p:nvSpPr>
            <p:cNvPr id="43" name="矩形 42"/>
            <p:cNvSpPr/>
            <p:nvPr/>
          </p:nvSpPr>
          <p:spPr>
            <a:xfrm>
              <a:off x="3181679" y="4260902"/>
              <a:ext cx="3900384" cy="1687240"/>
            </a:xfrm>
            <a:prstGeom prst="rect">
              <a:avLst/>
            </a:prstGeom>
          </p:spPr>
          <p:txBody>
            <a:bodyPr wrap="square">
              <a:spAutoFit/>
            </a:bodyPr>
            <a:lstStyle/>
            <a:p>
              <a:pPr algn="ctr"/>
              <a:r>
                <a:rPr lang="zh-CN" altLang="en-US" sz="2800" b="1" kern="100" smtClean="0">
                  <a:solidFill>
                    <a:srgbClr val="0000FF"/>
                  </a:solidFill>
                  <a:latin typeface="黑体" panose="02010609060101010101" pitchFamily="2" charset="-122"/>
                  <a:ea typeface="黑体" panose="02010609060101010101" pitchFamily="2" charset="-122"/>
                  <a:cs typeface="Times New Roman" panose="02020603050405020304" pitchFamily="2" charset="0"/>
                </a:rPr>
                <a:t>氢键</a:t>
              </a:r>
              <a:endParaRPr lang="zh-CN" altLang="en-US" sz="2800" b="1" kern="100" smtClean="0">
                <a:solidFill>
                  <a:srgbClr val="0000FF"/>
                </a:solidFill>
                <a:latin typeface="黑体" panose="02010609060101010101" pitchFamily="2" charset="-122"/>
                <a:ea typeface="黑体" panose="02010609060101010101" pitchFamily="2" charset="-122"/>
                <a:cs typeface="Times New Roman" panose="02020603050405020304" pitchFamily="2" charset="0"/>
              </a:endParaRPr>
            </a:p>
          </p:txBody>
        </p:sp>
      </p:grpSp>
      <p:sp>
        <p:nvSpPr>
          <p:cNvPr id="37" name="Oval 19"/>
          <p:cNvSpPr>
            <a:spLocks noChangeArrowheads="1"/>
          </p:cNvSpPr>
          <p:nvPr/>
        </p:nvSpPr>
        <p:spPr bwMode="auto">
          <a:xfrm flipH="1" flipV="1">
            <a:off x="5825602" y="3160020"/>
            <a:ext cx="681624" cy="481647"/>
          </a:xfrm>
          <a:prstGeom prst="ellipse">
            <a:avLst/>
          </a:prstGeom>
          <a:noFill/>
          <a:ln w="38100">
            <a:solidFill>
              <a:srgbClr val="FF0000"/>
            </a:solidFill>
            <a:prstDash val="sysDot"/>
            <a:round/>
          </a:ln>
        </p:spPr>
        <p:txBody>
          <a:bodyPr wrap="none" anchor="ctr"/>
          <a:lstStyle/>
          <a:p>
            <a:endParaRPr lang="zh-CN" altLang="en-US"/>
          </a:p>
        </p:txBody>
      </p:sp>
      <p:sp>
        <p:nvSpPr>
          <p:cNvPr id="46" name="TextBox 6"/>
          <p:cNvSpPr txBox="1">
            <a:spLocks noChangeArrowheads="1"/>
          </p:cNvSpPr>
          <p:nvPr/>
        </p:nvSpPr>
        <p:spPr bwMode="auto">
          <a:xfrm>
            <a:off x="322783" y="4523342"/>
            <a:ext cx="8538975" cy="909320"/>
          </a:xfrm>
          <a:prstGeom prst="rect">
            <a:avLst/>
          </a:prstGeom>
          <a:noFill/>
          <a:ln w="9525">
            <a:noFill/>
            <a:miter lim="800000"/>
          </a:ln>
        </p:spPr>
        <p:txBody>
          <a:bodyPr wrap="square">
            <a:spAutoFit/>
          </a:bodyPr>
          <a:lstStyle/>
          <a:p>
            <a:pPr eaLnBrk="1" hangingPunct="1">
              <a:lnSpc>
                <a:spcPct val="70000"/>
              </a:lnSpc>
              <a:spcBef>
                <a:spcPct val="50000"/>
              </a:spcBef>
            </a:pP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①与电负性大且半径小的原子</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F</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O</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N</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相连的 </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H</a:t>
            </a:r>
            <a:endPar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endParaRPr>
          </a:p>
          <a:p>
            <a:pPr eaLnBrk="1" hangingPunct="1">
              <a:lnSpc>
                <a:spcPct val="70000"/>
              </a:lnSpc>
              <a:spcBef>
                <a:spcPct val="50000"/>
              </a:spcBef>
            </a:pP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②</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在</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附近有电负性大</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半径小的原子</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F</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N) </a:t>
            </a:r>
            <a:endParaRPr kumimoji="1"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55" name="Oval 19"/>
          <p:cNvSpPr>
            <a:spLocks noChangeArrowheads="1"/>
          </p:cNvSpPr>
          <p:nvPr/>
        </p:nvSpPr>
        <p:spPr bwMode="auto">
          <a:xfrm flipH="1" flipV="1">
            <a:off x="4545103" y="5954414"/>
            <a:ext cx="681624" cy="481647"/>
          </a:xfrm>
          <a:prstGeom prst="ellipse">
            <a:avLst/>
          </a:prstGeom>
          <a:noFill/>
          <a:ln w="38100">
            <a:solidFill>
              <a:srgbClr val="0000FF"/>
            </a:solidFill>
            <a:prstDash val="sysDot"/>
            <a:round/>
          </a:ln>
        </p:spPr>
        <p:txBody>
          <a:bodyPr wrap="none" anchor="ct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500"/>
                            </p:stCondLst>
                            <p:childTnLst>
                              <p:par>
                                <p:cTn id="29" presetID="35" presetClass="emph" presetSubtype="0" repeatCount="5000" fill="hold" grpId="1" nodeType="afterEffect">
                                  <p:stCondLst>
                                    <p:cond delay="0"/>
                                  </p:stCondLst>
                                  <p:childTnLst>
                                    <p:anim calcmode="discrete" valueType="str">
                                      <p:cBhvr>
                                        <p:cTn id="30" dur="300" fill="hold"/>
                                        <p:tgtEl>
                                          <p:spTgt spid="22"/>
                                        </p:tgtEl>
                                        <p:attrNameLst>
                                          <p:attrName>style.visibility</p:attrName>
                                        </p:attrNameLst>
                                      </p:cBhvr>
                                      <p:tavLst>
                                        <p:tav tm="0">
                                          <p:val>
                                            <p:strVal val="hidden"/>
                                          </p:val>
                                        </p:tav>
                                        <p:tav tm="50000">
                                          <p:val>
                                            <p:strVal val="visible"/>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1500"/>
                            </p:stCondLst>
                            <p:childTnLst>
                              <p:par>
                                <p:cTn id="36" presetID="35" presetClass="emph" presetSubtype="0" repeatCount="5000" fill="hold" grpId="1" nodeType="afterEffect">
                                  <p:stCondLst>
                                    <p:cond delay="0"/>
                                  </p:stCondLst>
                                  <p:childTnLst>
                                    <p:anim calcmode="discrete" valueType="str">
                                      <p:cBhvr>
                                        <p:cTn id="37" dur="300" fill="hold"/>
                                        <p:tgtEl>
                                          <p:spTgt spid="23"/>
                                        </p:tgtEl>
                                        <p:attrNameLst>
                                          <p:attrName>style.visibility</p:attrName>
                                        </p:attrNameLst>
                                      </p:cBhvr>
                                      <p:tavLst>
                                        <p:tav tm="0">
                                          <p:val>
                                            <p:strVal val="hidden"/>
                                          </p:val>
                                        </p:tav>
                                        <p:tav tm="50000">
                                          <p:val>
                                            <p:strVal val="visible"/>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250" fill="hold"/>
                                        <p:tgtEl>
                                          <p:spTgt spid="10"/>
                                        </p:tgtEl>
                                        <p:attrNameLst>
                                          <p:attrName>ppt_w</p:attrName>
                                        </p:attrNameLst>
                                      </p:cBhvr>
                                      <p:tavLst>
                                        <p:tav tm="0">
                                          <p:val>
                                            <p:fltVal val="0"/>
                                          </p:val>
                                        </p:tav>
                                        <p:tav tm="100000">
                                          <p:val>
                                            <p:strVal val="#ppt_w"/>
                                          </p:val>
                                        </p:tav>
                                      </p:tavLst>
                                    </p:anim>
                                    <p:anim calcmode="lin" valueType="num">
                                      <p:cBhvr>
                                        <p:cTn id="42" dur="1250" fill="hold"/>
                                        <p:tgtEl>
                                          <p:spTgt spid="10"/>
                                        </p:tgtEl>
                                        <p:attrNameLst>
                                          <p:attrName>ppt_h</p:attrName>
                                        </p:attrNameLst>
                                      </p:cBhvr>
                                      <p:tavLst>
                                        <p:tav tm="0">
                                          <p:val>
                                            <p:fltVal val="0"/>
                                          </p:val>
                                        </p:tav>
                                        <p:tav tm="100000">
                                          <p:val>
                                            <p:strVal val="#ppt_h"/>
                                          </p:val>
                                        </p:tav>
                                      </p:tavLst>
                                    </p:anim>
                                    <p:animEffect transition="in" filter="fade">
                                      <p:cBhvr>
                                        <p:cTn id="43" dur="125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dissolve">
                                      <p:cBhvr>
                                        <p:cTn id="48" dur="500"/>
                                        <p:tgtEl>
                                          <p:spTgt spid="39"/>
                                        </p:tgtEl>
                                      </p:cBhvr>
                                    </p:animEffect>
                                  </p:childTnLst>
                                </p:cTn>
                              </p:par>
                            </p:childTnLst>
                          </p:cTn>
                        </p:par>
                        <p:par>
                          <p:cTn id="49" fill="hold">
                            <p:stCondLst>
                              <p:cond delay="500"/>
                            </p:stCondLst>
                            <p:childTnLst>
                              <p:par>
                                <p:cTn id="50" presetID="35" presetClass="emph" presetSubtype="0" repeatCount="8000" fill="hold" grpId="1" nodeType="afterEffect">
                                  <p:stCondLst>
                                    <p:cond delay="0"/>
                                  </p:stCondLst>
                                  <p:childTnLst>
                                    <p:anim calcmode="discrete" valueType="str">
                                      <p:cBhvr>
                                        <p:cTn id="51" dur="200" fill="hold"/>
                                        <p:tgtEl>
                                          <p:spTgt spid="39"/>
                                        </p:tgtEl>
                                        <p:attrNameLst>
                                          <p:attrName>style.visibility</p:attrName>
                                        </p:attrNameLst>
                                      </p:cBhvr>
                                      <p:tavLst>
                                        <p:tav tm="0">
                                          <p:val>
                                            <p:strVal val="hidden"/>
                                          </p:val>
                                        </p:tav>
                                        <p:tav tm="50000">
                                          <p:val>
                                            <p:strVal val="visible"/>
                                          </p:val>
                                        </p:tav>
                                      </p:tavLst>
                                    </p:anim>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dissolve">
                                      <p:cBhvr>
                                        <p:cTn id="56" dur="500"/>
                                        <p:tgtEl>
                                          <p:spTgt spid="37"/>
                                        </p:tgtEl>
                                      </p:cBhvr>
                                    </p:animEffect>
                                  </p:childTnLst>
                                </p:cTn>
                              </p:par>
                            </p:childTnLst>
                          </p:cTn>
                        </p:par>
                        <p:par>
                          <p:cTn id="57" fill="hold">
                            <p:stCondLst>
                              <p:cond delay="500"/>
                            </p:stCondLst>
                            <p:childTnLst>
                              <p:par>
                                <p:cTn id="58" presetID="35" presetClass="emph" presetSubtype="0" repeatCount="8000" fill="hold" grpId="1" nodeType="afterEffect">
                                  <p:stCondLst>
                                    <p:cond delay="0"/>
                                  </p:stCondLst>
                                  <p:childTnLst>
                                    <p:anim calcmode="discrete" valueType="str">
                                      <p:cBhvr>
                                        <p:cTn id="59" dur="2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500" fill="hold">
                                          <p:stCondLst>
                                            <p:cond delay="0"/>
                                          </p:stCondLst>
                                        </p:cTn>
                                        <p:tgtEl>
                                          <p:spTgt spid="34"/>
                                        </p:tgtEl>
                                        <p:attrNameLst>
                                          <p:attrName>style.visibility</p:attrName>
                                        </p:attrNameLst>
                                      </p:cBhvr>
                                      <p:to>
                                        <p:strVal val="visible"/>
                                      </p:to>
                                    </p:set>
                                    <p:animEffect transition="in" filter="wipe(left)">
                                      <p:cBhvr>
                                        <p:cTn id="64" dur="500"/>
                                        <p:tgtEl>
                                          <p:spTgt spid="34"/>
                                        </p:tgtEl>
                                      </p:cBhvr>
                                    </p:animEffect>
                                  </p:childTnLst>
                                </p:cTn>
                              </p:par>
                            </p:childTnLst>
                          </p:cTn>
                        </p:par>
                        <p:par>
                          <p:cTn id="65" fill="hold">
                            <p:stCondLst>
                              <p:cond delay="500"/>
                            </p:stCondLst>
                            <p:childTnLst>
                              <p:par>
                                <p:cTn id="66" presetID="32" presetClass="emph" presetSubtype="0" repeatCount="3000" fill="hold" nodeType="afterEffect">
                                  <p:stCondLst>
                                    <p:cond delay="0"/>
                                  </p:stCondLst>
                                  <p:childTnLst>
                                    <p:animRot by="120000">
                                      <p:cBhvr>
                                        <p:cTn id="67" dur="50" fill="hold">
                                          <p:stCondLst>
                                            <p:cond delay="0"/>
                                          </p:stCondLst>
                                        </p:cTn>
                                        <p:tgtEl>
                                          <p:spTgt spid="34"/>
                                        </p:tgtEl>
                                        <p:attrNameLst>
                                          <p:attrName>r</p:attrName>
                                        </p:attrNameLst>
                                      </p:cBhvr>
                                    </p:animRot>
                                    <p:animRot by="-240000">
                                      <p:cBhvr>
                                        <p:cTn id="68" dur="100" fill="hold">
                                          <p:stCondLst>
                                            <p:cond delay="100"/>
                                          </p:stCondLst>
                                        </p:cTn>
                                        <p:tgtEl>
                                          <p:spTgt spid="34"/>
                                        </p:tgtEl>
                                        <p:attrNameLst>
                                          <p:attrName>r</p:attrName>
                                        </p:attrNameLst>
                                      </p:cBhvr>
                                    </p:animRot>
                                    <p:animRot by="240000">
                                      <p:cBhvr>
                                        <p:cTn id="69" dur="100" fill="hold">
                                          <p:stCondLst>
                                            <p:cond delay="200"/>
                                          </p:stCondLst>
                                        </p:cTn>
                                        <p:tgtEl>
                                          <p:spTgt spid="34"/>
                                        </p:tgtEl>
                                        <p:attrNameLst>
                                          <p:attrName>r</p:attrName>
                                        </p:attrNameLst>
                                      </p:cBhvr>
                                    </p:animRot>
                                    <p:animRot by="-240000">
                                      <p:cBhvr>
                                        <p:cTn id="70" dur="100" fill="hold">
                                          <p:stCondLst>
                                            <p:cond delay="300"/>
                                          </p:stCondLst>
                                        </p:cTn>
                                        <p:tgtEl>
                                          <p:spTgt spid="34"/>
                                        </p:tgtEl>
                                        <p:attrNameLst>
                                          <p:attrName>r</p:attrName>
                                        </p:attrNameLst>
                                      </p:cBhvr>
                                    </p:animRot>
                                    <p:animRot by="120000">
                                      <p:cBhvr>
                                        <p:cTn id="71" dur="100" fill="hold">
                                          <p:stCondLst>
                                            <p:cond delay="400"/>
                                          </p:stCondLst>
                                        </p:cTn>
                                        <p:tgtEl>
                                          <p:spTgt spid="34"/>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2" nodeType="clickEffect">
                                  <p:stCondLst>
                                    <p:cond delay="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xit" presetSubtype="0" fill="hold" grpId="2" nodeType="withEffect">
                                  <p:stCondLst>
                                    <p:cond delay="0"/>
                                  </p:stCondLst>
                                  <p:childTnLst>
                                    <p:set>
                                      <p:cBhvr>
                                        <p:cTn id="77" dur="1" fill="hold">
                                          <p:stCondLst>
                                            <p:cond delay="0"/>
                                          </p:stCondLst>
                                        </p:cTn>
                                        <p:tgtEl>
                                          <p:spTgt spid="23"/>
                                        </p:tgtEl>
                                        <p:attrNameLst>
                                          <p:attrName>style.visibility</p:attrName>
                                        </p:attrNameLst>
                                      </p:cBhvr>
                                      <p:to>
                                        <p:strVal val="hidden"/>
                                      </p:to>
                                    </p:set>
                                  </p:childTnLst>
                                </p:cTn>
                              </p:par>
                              <p:par>
                                <p:cTn id="78" presetID="1" presetClass="exit" presetSubtype="0" fill="hold" grpId="2" nodeType="withEffect">
                                  <p:stCondLst>
                                    <p:cond delay="0"/>
                                  </p:stCondLst>
                                  <p:childTnLst>
                                    <p:set>
                                      <p:cBhvr>
                                        <p:cTn id="79" dur="1" fill="hold">
                                          <p:stCondLst>
                                            <p:cond delay="0"/>
                                          </p:stCondLst>
                                        </p:cTn>
                                        <p:tgtEl>
                                          <p:spTgt spid="39"/>
                                        </p:tgtEl>
                                        <p:attrNameLst>
                                          <p:attrName>style.visibility</p:attrName>
                                        </p:attrNameLst>
                                      </p:cBhvr>
                                      <p:to>
                                        <p:strVal val="hidden"/>
                                      </p:to>
                                    </p:set>
                                  </p:childTnLst>
                                </p:cTn>
                              </p:par>
                              <p:par>
                                <p:cTn id="80" presetID="1" presetClass="exit" presetSubtype="0" fill="hold" grpId="2" nodeType="withEffect">
                                  <p:stCondLst>
                                    <p:cond delay="0"/>
                                  </p:stCondLst>
                                  <p:childTnLst>
                                    <p:set>
                                      <p:cBhvr>
                                        <p:cTn id="81" dur="1" fill="hold">
                                          <p:stCondLst>
                                            <p:cond delay="0"/>
                                          </p:stCondLst>
                                        </p:cTn>
                                        <p:tgtEl>
                                          <p:spTgt spid="37"/>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par>
                          <p:cTn id="87" fill="hold">
                            <p:stCondLst>
                              <p:cond delay="500"/>
                            </p:stCondLst>
                            <p:childTnLst>
                              <p:par>
                                <p:cTn id="88" presetID="35" presetClass="emph" presetSubtype="0" repeatCount="5000" fill="hold" grpId="1" nodeType="afterEffect">
                                  <p:stCondLst>
                                    <p:cond delay="0"/>
                                  </p:stCondLst>
                                  <p:childTnLst>
                                    <p:anim calcmode="discrete" valueType="str">
                                      <p:cBhvr>
                                        <p:cTn id="89" dur="300" fill="hold"/>
                                        <p:tgtEl>
                                          <p:spTgt spid="38"/>
                                        </p:tgtEl>
                                        <p:attrNameLst>
                                          <p:attrName>style.visibility</p:attrName>
                                        </p:attrNameLst>
                                      </p:cBhvr>
                                      <p:tavLst>
                                        <p:tav tm="0">
                                          <p:val>
                                            <p:strVal val="hidden"/>
                                          </p:val>
                                        </p:tav>
                                        <p:tav tm="50000">
                                          <p:val>
                                            <p:strVal val="visible"/>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26"/>
                                        </p:tgtEl>
                                        <p:attrNameLst>
                                          <p:attrName>style.visibility</p:attrName>
                                        </p:attrNameLst>
                                      </p:cBhvr>
                                      <p:to>
                                        <p:strVal val="visible"/>
                                      </p:to>
                                    </p:set>
                                    <p:anim calcmode="lin" valueType="num">
                                      <p:cBhvr>
                                        <p:cTn id="94" dur="500" fill="hold"/>
                                        <p:tgtEl>
                                          <p:spTgt spid="26"/>
                                        </p:tgtEl>
                                        <p:attrNameLst>
                                          <p:attrName>ppt_w</p:attrName>
                                        </p:attrNameLst>
                                      </p:cBhvr>
                                      <p:tavLst>
                                        <p:tav tm="0">
                                          <p:val>
                                            <p:fltVal val="0"/>
                                          </p:val>
                                        </p:tav>
                                        <p:tav tm="100000">
                                          <p:val>
                                            <p:strVal val="#ppt_w"/>
                                          </p:val>
                                        </p:tav>
                                      </p:tavLst>
                                    </p:anim>
                                    <p:anim calcmode="lin" valueType="num">
                                      <p:cBhvr>
                                        <p:cTn id="95" dur="500" fill="hold"/>
                                        <p:tgtEl>
                                          <p:spTgt spid="26"/>
                                        </p:tgtEl>
                                        <p:attrNameLst>
                                          <p:attrName>ppt_h</p:attrName>
                                        </p:attrNameLst>
                                      </p:cBhvr>
                                      <p:tavLst>
                                        <p:tav tm="0">
                                          <p:val>
                                            <p:fltVal val="0"/>
                                          </p:val>
                                        </p:tav>
                                        <p:tav tm="100000">
                                          <p:val>
                                            <p:strVal val="#ppt_h"/>
                                          </p:val>
                                        </p:tav>
                                      </p:tavLst>
                                    </p:anim>
                                    <p:animEffect transition="in" filter="fade">
                                      <p:cBhvr>
                                        <p:cTn id="96" dur="500"/>
                                        <p:tgtEl>
                                          <p:spTgt spid="26"/>
                                        </p:tgtEl>
                                      </p:cBhvr>
                                    </p:animEffect>
                                  </p:childTnLst>
                                </p:cTn>
                              </p:par>
                            </p:childTnLst>
                          </p:cTn>
                        </p:par>
                        <p:par>
                          <p:cTn id="97" fill="hold">
                            <p:stCondLst>
                              <p:cond delay="500"/>
                            </p:stCondLst>
                            <p:childTnLst>
                              <p:par>
                                <p:cTn id="98" presetID="26" presetClass="emph" presetSubtype="0" repeatCount="indefinite" fill="hold" grpId="2" nodeType="afterEffect">
                                  <p:stCondLst>
                                    <p:cond delay="0"/>
                                  </p:stCondLst>
                                  <p:childTnLst>
                                    <p:animEffect transition="out" filter="fade">
                                      <p:cBhvr>
                                        <p:cTn id="99" dur="500" tmFilter="0, 0; .2, .5; .8, .5; 1, 0"/>
                                        <p:tgtEl>
                                          <p:spTgt spid="26"/>
                                        </p:tgtEl>
                                      </p:cBhvr>
                                    </p:animEffect>
                                    <p:animScale>
                                      <p:cBhvr>
                                        <p:cTn id="100" dur="250" autoRev="1" fill="hold"/>
                                        <p:tgtEl>
                                          <p:spTgt spid="26"/>
                                        </p:tgtEl>
                                      </p:cBhvr>
                                      <p:by x="105000" y="105000"/>
                                    </p:animScale>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nodeType="clickEffect">
                                  <p:stCondLst>
                                    <p:cond delay="0"/>
                                  </p:stCondLst>
                                  <p:childTnLst>
                                    <p:set>
                                      <p:cBhvr>
                                        <p:cTn id="104" dur="500" fill="hold">
                                          <p:stCondLst>
                                            <p:cond delay="0"/>
                                          </p:stCondLst>
                                        </p:cTn>
                                        <p:tgtEl>
                                          <p:spTgt spid="40"/>
                                        </p:tgtEl>
                                        <p:attrNameLst>
                                          <p:attrName>style.visibility</p:attrName>
                                        </p:attrNameLst>
                                      </p:cBhvr>
                                      <p:to>
                                        <p:strVal val="visible"/>
                                      </p:to>
                                    </p:set>
                                    <p:animEffect transition="in" filter="wipe(left)">
                                      <p:cBhvr>
                                        <p:cTn id="105" dur="500"/>
                                        <p:tgtEl>
                                          <p:spTgt spid="40"/>
                                        </p:tgtEl>
                                      </p:cBhvr>
                                    </p:animEffect>
                                  </p:childTnLst>
                                </p:cTn>
                              </p:par>
                            </p:childTnLst>
                          </p:cTn>
                        </p:par>
                        <p:par>
                          <p:cTn id="106" fill="hold">
                            <p:stCondLst>
                              <p:cond delay="500"/>
                            </p:stCondLst>
                            <p:childTnLst>
                              <p:par>
                                <p:cTn id="107" presetID="32" presetClass="emph" presetSubtype="0" repeatCount="3000" fill="hold" nodeType="afterEffect">
                                  <p:stCondLst>
                                    <p:cond delay="0"/>
                                  </p:stCondLst>
                                  <p:childTnLst>
                                    <p:animRot by="120000">
                                      <p:cBhvr>
                                        <p:cTn id="108" dur="50" fill="hold">
                                          <p:stCondLst>
                                            <p:cond delay="0"/>
                                          </p:stCondLst>
                                        </p:cTn>
                                        <p:tgtEl>
                                          <p:spTgt spid="40"/>
                                        </p:tgtEl>
                                        <p:attrNameLst>
                                          <p:attrName>r</p:attrName>
                                        </p:attrNameLst>
                                      </p:cBhvr>
                                    </p:animRot>
                                    <p:animRot by="-240000">
                                      <p:cBhvr>
                                        <p:cTn id="109" dur="100" fill="hold">
                                          <p:stCondLst>
                                            <p:cond delay="100"/>
                                          </p:stCondLst>
                                        </p:cTn>
                                        <p:tgtEl>
                                          <p:spTgt spid="40"/>
                                        </p:tgtEl>
                                        <p:attrNameLst>
                                          <p:attrName>r</p:attrName>
                                        </p:attrNameLst>
                                      </p:cBhvr>
                                    </p:animRot>
                                    <p:animRot by="240000">
                                      <p:cBhvr>
                                        <p:cTn id="110" dur="100" fill="hold">
                                          <p:stCondLst>
                                            <p:cond delay="200"/>
                                          </p:stCondLst>
                                        </p:cTn>
                                        <p:tgtEl>
                                          <p:spTgt spid="40"/>
                                        </p:tgtEl>
                                        <p:attrNameLst>
                                          <p:attrName>r</p:attrName>
                                        </p:attrNameLst>
                                      </p:cBhvr>
                                    </p:animRot>
                                    <p:animRot by="-240000">
                                      <p:cBhvr>
                                        <p:cTn id="111" dur="100" fill="hold">
                                          <p:stCondLst>
                                            <p:cond delay="300"/>
                                          </p:stCondLst>
                                        </p:cTn>
                                        <p:tgtEl>
                                          <p:spTgt spid="40"/>
                                        </p:tgtEl>
                                        <p:attrNameLst>
                                          <p:attrName>r</p:attrName>
                                        </p:attrNameLst>
                                      </p:cBhvr>
                                    </p:animRot>
                                    <p:animRot by="120000">
                                      <p:cBhvr>
                                        <p:cTn id="112" dur="100" fill="hold">
                                          <p:stCondLst>
                                            <p:cond delay="400"/>
                                          </p:stCondLst>
                                        </p:cTn>
                                        <p:tgtEl>
                                          <p:spTgt spid="40"/>
                                        </p:tgtEl>
                                        <p:attrNameLst>
                                          <p:attrName>r</p:attrName>
                                        </p:attrNameLst>
                                      </p:cBhvr>
                                    </p:animRo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left)">
                                      <p:cBhvr>
                                        <p:cTn id="117" dur="2000"/>
                                        <p:tgtEl>
                                          <p:spTgt spid="46"/>
                                        </p:tgtEl>
                                      </p:cBhvr>
                                    </p:animEffect>
                                  </p:childTnLst>
                                </p:cTn>
                              </p:par>
                            </p:childTnLst>
                          </p:cTn>
                        </p:par>
                      </p:childTnLst>
                    </p:cTn>
                  </p:par>
                  <p:par>
                    <p:cTn id="118" fill="hold">
                      <p:stCondLst>
                        <p:cond delay="indefinite"/>
                      </p:stCondLst>
                      <p:childTnLst>
                        <p:par>
                          <p:cTn id="119" fill="hold">
                            <p:stCondLst>
                              <p:cond delay="0"/>
                            </p:stCondLst>
                            <p:childTnLst>
                              <p:par>
                                <p:cTn id="120" presetID="8" presetClass="entr" presetSubtype="16" fill="hold" grpId="0" nodeType="clickEffect">
                                  <p:stCondLst>
                                    <p:cond delay="0"/>
                                  </p:stCondLst>
                                  <p:childTnLst>
                                    <p:set>
                                      <p:cBhvr>
                                        <p:cTn id="121" dur="1" fill="hold">
                                          <p:stCondLst>
                                            <p:cond delay="0"/>
                                          </p:stCondLst>
                                        </p:cTn>
                                        <p:tgtEl>
                                          <p:spTgt spid="4"/>
                                        </p:tgtEl>
                                        <p:attrNameLst>
                                          <p:attrName>style.visibility</p:attrName>
                                        </p:attrNameLst>
                                      </p:cBhvr>
                                      <p:to>
                                        <p:strVal val="visible"/>
                                      </p:to>
                                    </p:set>
                                    <p:animEffect transition="in" filter="diamond(in)">
                                      <p:cBhvr>
                                        <p:cTn id="122" dur="500"/>
                                        <p:tgtEl>
                                          <p:spTgt spid="4"/>
                                        </p:tgtEl>
                                      </p:cBhvr>
                                    </p:animEffect>
                                  </p:childTnLst>
                                </p:cTn>
                              </p:par>
                              <p:par>
                                <p:cTn id="123" presetID="29" presetClass="entr" presetSubtype="0" fill="hold" grpId="0" nodeType="withEffect">
                                  <p:stCondLst>
                                    <p:cond delay="0"/>
                                  </p:stCondLst>
                                  <p:childTnLst>
                                    <p:set>
                                      <p:cBhvr>
                                        <p:cTn id="124" dur="1" fill="hold">
                                          <p:stCondLst>
                                            <p:cond delay="0"/>
                                          </p:stCondLst>
                                        </p:cTn>
                                        <p:tgtEl>
                                          <p:spTgt spid="5"/>
                                        </p:tgtEl>
                                        <p:attrNameLst>
                                          <p:attrName>style.visibility</p:attrName>
                                        </p:attrNameLst>
                                      </p:cBhvr>
                                      <p:to>
                                        <p:strVal val="visible"/>
                                      </p:to>
                                    </p:set>
                                    <p:anim calcmode="lin" valueType="num">
                                      <p:cBhvr>
                                        <p:cTn id="125" dur="1000" fill="hold"/>
                                        <p:tgtEl>
                                          <p:spTgt spid="5"/>
                                        </p:tgtEl>
                                        <p:attrNameLst>
                                          <p:attrName>ppt_x</p:attrName>
                                        </p:attrNameLst>
                                      </p:cBhvr>
                                      <p:tavLst>
                                        <p:tav tm="0">
                                          <p:val>
                                            <p:strVal val="#ppt_x-.2"/>
                                          </p:val>
                                        </p:tav>
                                        <p:tav tm="100000">
                                          <p:val>
                                            <p:strVal val="#ppt_x"/>
                                          </p:val>
                                        </p:tav>
                                      </p:tavLst>
                                    </p:anim>
                                    <p:anim calcmode="lin" valueType="num">
                                      <p:cBhvr>
                                        <p:cTn id="12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27" dur="1000"/>
                                        <p:tgtEl>
                                          <p:spTgt spid="5"/>
                                        </p:tgtEl>
                                      </p:cBhvr>
                                    </p:animEffect>
                                  </p:childTnLst>
                                </p:cTn>
                              </p:par>
                              <p:par>
                                <p:cTn id="128" presetID="29" presetClass="entr" presetSubtype="0" fill="hold" nodeType="withEffect">
                                  <p:stCondLst>
                                    <p:cond delay="0"/>
                                  </p:stCondLst>
                                  <p:childTnLst>
                                    <p:set>
                                      <p:cBhvr>
                                        <p:cTn id="129" dur="1" fill="hold">
                                          <p:stCondLst>
                                            <p:cond delay="0"/>
                                          </p:stCondLst>
                                        </p:cTn>
                                        <p:tgtEl>
                                          <p:spTgt spid="45064"/>
                                        </p:tgtEl>
                                        <p:attrNameLst>
                                          <p:attrName>style.visibility</p:attrName>
                                        </p:attrNameLst>
                                      </p:cBhvr>
                                      <p:to>
                                        <p:strVal val="visible"/>
                                      </p:to>
                                    </p:set>
                                    <p:anim calcmode="lin" valueType="num">
                                      <p:cBhvr>
                                        <p:cTn id="130" dur="1000" fill="hold"/>
                                        <p:tgtEl>
                                          <p:spTgt spid="45064"/>
                                        </p:tgtEl>
                                        <p:attrNameLst>
                                          <p:attrName>ppt_x</p:attrName>
                                        </p:attrNameLst>
                                      </p:cBhvr>
                                      <p:tavLst>
                                        <p:tav tm="0">
                                          <p:val>
                                            <p:strVal val="#ppt_x-.2"/>
                                          </p:val>
                                        </p:tav>
                                        <p:tav tm="100000">
                                          <p:val>
                                            <p:strVal val="#ppt_x"/>
                                          </p:val>
                                        </p:tav>
                                      </p:tavLst>
                                    </p:anim>
                                    <p:anim calcmode="lin" valueType="num">
                                      <p:cBhvr>
                                        <p:cTn id="131" dur="1000" fill="hold"/>
                                        <p:tgtEl>
                                          <p:spTgt spid="45064"/>
                                        </p:tgtEl>
                                        <p:attrNameLst>
                                          <p:attrName>ppt_y</p:attrName>
                                        </p:attrNameLst>
                                      </p:cBhvr>
                                      <p:tavLst>
                                        <p:tav tm="0">
                                          <p:val>
                                            <p:strVal val="#ppt_y"/>
                                          </p:val>
                                        </p:tav>
                                        <p:tav tm="100000">
                                          <p:val>
                                            <p:strVal val="#ppt_y"/>
                                          </p:val>
                                        </p:tav>
                                      </p:tavLst>
                                    </p:anim>
                                    <p:animEffect transition="in" filter="wipe(right)" prLst="gradientSize: 0.1">
                                      <p:cBhvr>
                                        <p:cTn id="132" dur="1000"/>
                                        <p:tgtEl>
                                          <p:spTgt spid="45064"/>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ntr" presetSubtype="0" fill="hold" grpId="0" nodeType="click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dissolve">
                                      <p:cBhvr>
                                        <p:cTn id="137" dur="500"/>
                                        <p:tgtEl>
                                          <p:spTgt spid="55"/>
                                        </p:tgtEl>
                                      </p:cBhvr>
                                    </p:animEffect>
                                  </p:childTnLst>
                                </p:cTn>
                              </p:par>
                            </p:childTnLst>
                          </p:cTn>
                        </p:par>
                        <p:par>
                          <p:cTn id="138" fill="hold">
                            <p:stCondLst>
                              <p:cond delay="500"/>
                            </p:stCondLst>
                            <p:childTnLst>
                              <p:par>
                                <p:cTn id="139" presetID="35" presetClass="emph" presetSubtype="0" repeatCount="8000" fill="hold" grpId="1" nodeType="afterEffect">
                                  <p:stCondLst>
                                    <p:cond delay="0"/>
                                  </p:stCondLst>
                                  <p:childTnLst>
                                    <p:anim calcmode="discrete" valueType="str">
                                      <p:cBhvr>
                                        <p:cTn id="140" dur="200" fill="hold"/>
                                        <p:tgtEl>
                                          <p:spTgt spid="5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1" grpId="0"/>
      <p:bldP spid="22" grpId="0"/>
      <p:bldP spid="22" grpId="1"/>
      <p:bldP spid="22" grpId="2"/>
      <p:bldP spid="23" grpId="0"/>
      <p:bldP spid="23" grpId="1"/>
      <p:bldP spid="23" grpId="2"/>
      <p:bldP spid="24" grpId="0"/>
      <p:bldP spid="26" grpId="0"/>
      <p:bldP spid="26" grpId="2"/>
      <p:bldP spid="38" grpId="0"/>
      <p:bldP spid="38" grpId="1"/>
      <p:bldP spid="39" grpId="0"/>
      <p:bldP spid="39" grpId="1"/>
      <p:bldP spid="39" grpId="2"/>
      <p:bldP spid="37" grpId="0"/>
      <p:bldP spid="37" grpId="1"/>
      <p:bldP spid="37" grpId="2"/>
      <p:bldP spid="9" grpId="0"/>
      <p:bldP spid="46" grpId="0"/>
      <p:bldP spid="55" grpId="0"/>
      <p:bldP spid="5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p:cNvPicPr>
            <a:picLocks noChangeAspect="1"/>
          </p:cNvPicPr>
          <p:nvPr/>
        </p:nvPicPr>
        <p:blipFill>
          <a:blip r:embed="rId1">
            <a:lum contrast="6000"/>
          </a:blip>
          <a:stretch>
            <a:fillRect/>
          </a:stretch>
        </p:blipFill>
        <p:spPr>
          <a:xfrm>
            <a:off x="2039620" y="0"/>
            <a:ext cx="5064760" cy="5287645"/>
          </a:xfrm>
          <a:prstGeom prst="rect">
            <a:avLst/>
          </a:prstGeom>
          <a:noFill/>
          <a:ln w="9525">
            <a:noFill/>
          </a:ln>
        </p:spPr>
      </p:pic>
      <p:sp>
        <p:nvSpPr>
          <p:cNvPr id="4" name="文本框 3"/>
          <p:cNvSpPr txBox="1"/>
          <p:nvPr/>
        </p:nvSpPr>
        <p:spPr>
          <a:xfrm>
            <a:off x="375285" y="386080"/>
            <a:ext cx="283083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黑体" panose="02010609060101010101" pitchFamily="2" charset="-122"/>
                <a:ea typeface="黑体" panose="02010609060101010101" pitchFamily="2" charset="-122"/>
              </a:rPr>
              <a:t>4</a:t>
            </a:r>
            <a:r>
              <a:rPr lang="zh-CN" altLang="en-US" sz="2800" b="1">
                <a:solidFill>
                  <a:srgbClr val="FF0000"/>
                </a:solidFill>
                <a:latin typeface="黑体" panose="02010609060101010101" pitchFamily="2" charset="-122"/>
                <a:ea typeface="黑体" panose="02010609060101010101" pitchFamily="2" charset="-122"/>
                <a:sym typeface="+mn-ea"/>
              </a:rPr>
              <a:t>、氢键的特征：</a:t>
            </a:r>
            <a:endParaRPr lang="en-US" sz="2800" b="1">
              <a:solidFill>
                <a:srgbClr val="FF0000"/>
              </a:solidFill>
              <a:latin typeface="黑体" panose="02010609060101010101" pitchFamily="2" charset="-122"/>
              <a:ea typeface="黑体" panose="02010609060101010101" pitchFamily="2" charset="-122"/>
              <a:sym typeface="+mn-ea"/>
            </a:endParaRPr>
          </a:p>
        </p:txBody>
      </p:sp>
      <p:sp>
        <p:nvSpPr>
          <p:cNvPr id="2" name="Text Box 12"/>
          <p:cNvSpPr txBox="1"/>
          <p:nvPr/>
        </p:nvSpPr>
        <p:spPr>
          <a:xfrm>
            <a:off x="375285" y="5287645"/>
            <a:ext cx="8769350" cy="542925"/>
          </a:xfrm>
          <a:prstGeom prst="rect">
            <a:avLst/>
          </a:prstGeom>
          <a:noFill/>
          <a:ln w="9525">
            <a:noFill/>
          </a:ln>
        </p:spPr>
        <p:txBody>
          <a:bodyPr wrap="square" anchor="t">
            <a:spAutoFit/>
          </a:bodyPr>
          <a:lstStyle/>
          <a:p>
            <a:pPr>
              <a:lnSpc>
                <a:spcPct val="105000"/>
              </a:lnSpc>
            </a:pPr>
            <a:r>
              <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①</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饱和性：</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表现在</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X-H</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只能和一个</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Y</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原子相对合。</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95243" name="Text Box 11"/>
          <p:cNvSpPr txBox="1"/>
          <p:nvPr/>
        </p:nvSpPr>
        <p:spPr>
          <a:xfrm>
            <a:off x="375285" y="5830570"/>
            <a:ext cx="8768715" cy="909320"/>
          </a:xfrm>
          <a:prstGeom prst="rect">
            <a:avLst/>
          </a:prstGeom>
          <a:noFill/>
          <a:ln w="9525">
            <a:noFill/>
          </a:ln>
        </p:spPr>
        <p:txBody>
          <a:bodyPr wrap="square" anchor="t">
            <a:spAutoFit/>
          </a:bodyPr>
          <a:lstStyle/>
          <a:p>
            <a:pPr>
              <a:lnSpc>
                <a:spcPct val="95000"/>
              </a:lnSpc>
            </a:pPr>
            <a:r>
              <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②</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方向性：一般</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以</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H</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原子为中心三个原子尽可能在一条直线上。</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5243"/>
                                        </p:tgtEl>
                                        <p:attrNameLst>
                                          <p:attrName>style.visibility</p:attrName>
                                        </p:attrNameLst>
                                      </p:cBhvr>
                                      <p:to>
                                        <p:strVal val="visible"/>
                                      </p:to>
                                    </p:set>
                                    <p:animEffect transition="in" filter="checkerboard(across)">
                                      <p:cBhvr>
                                        <p:cTn id="12" dur="500"/>
                                        <p:tgtEl>
                                          <p:spTgt spid="95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52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p:nvPr/>
        </p:nvSpPr>
        <p:spPr>
          <a:xfrm>
            <a:off x="720090" y="4469765"/>
            <a:ext cx="7958455" cy="954405"/>
          </a:xfrm>
          <a:prstGeom prst="rect">
            <a:avLst/>
          </a:prstGeom>
          <a:noFill/>
          <a:ln w="9525">
            <a:noFill/>
          </a:ln>
        </p:spPr>
        <p:txBody>
          <a:bodyPr wrap="square" lIns="90000" tIns="46800" rIns="90000" bIns="46800" anchor="t">
            <a:spAutoFit/>
          </a:bodyPr>
          <a:lstStyle/>
          <a:p>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氢键介于</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范德华力和化学键之间</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是一种较弱的作用力。</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aphicFrame>
        <p:nvGraphicFramePr>
          <p:cNvPr id="65579" name="Group 43"/>
          <p:cNvGraphicFramePr>
            <a:graphicFrameLocks noGrp="1"/>
          </p:cNvGraphicFramePr>
          <p:nvPr>
            <p:custDataLst>
              <p:tags r:id="rId1"/>
            </p:custDataLst>
          </p:nvPr>
        </p:nvGraphicFramePr>
        <p:xfrm>
          <a:off x="720090" y="1130935"/>
          <a:ext cx="7703820" cy="3240654"/>
        </p:xfrm>
        <a:graphic>
          <a:graphicData uri="http://schemas.openxmlformats.org/drawingml/2006/table">
            <a:tbl>
              <a:tblPr/>
              <a:tblGrid>
                <a:gridCol w="1943100"/>
                <a:gridCol w="2016125"/>
                <a:gridCol w="1873250"/>
                <a:gridCol w="1871345"/>
              </a:tblGrid>
              <a:tr h="459740">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F—H</a:t>
                      </a: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F</a:t>
                      </a:r>
                      <a:endPar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O—H</a:t>
                      </a: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O</a:t>
                      </a:r>
                      <a:endPar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N—H</a:t>
                      </a: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rPr>
                        <a:t>N</a:t>
                      </a:r>
                      <a:endParaRPr kumimoji="1" lang="en-US" altLang="zh-CN" sz="28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947420">
                <a:tc>
                  <a:txBody>
                    <a:bodyPr wrap="square"/>
                    <a:lstStyle/>
                    <a:p>
                      <a:pPr marL="0" marR="0" lvl="0" indent="0" algn="just" defTabSz="914400" rtl="0" eaLnBrk="1" fontAlgn="base" latinLnBrk="0" hangingPunct="1">
                        <a:lnSpc>
                          <a:spcPct val="100000"/>
                        </a:lnSpc>
                        <a:spcBef>
                          <a:spcPct val="0"/>
                        </a:spcBef>
                        <a:spcAft>
                          <a:spcPct val="0"/>
                        </a:spcAft>
                        <a:buClrTx/>
                        <a:buSzTx/>
                        <a:buFontTx/>
                        <a:buNone/>
                      </a:pPr>
                      <a:r>
                        <a:rPr kumimoji="1" lang="zh-CN" altLang="en-US"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氢键键能 </a:t>
                      </a:r>
                      <a:r>
                        <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(kJ/mol)</a:t>
                      </a:r>
                      <a:endPar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28.1</a:t>
                      </a:r>
                      <a:endPar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p>
                      <a:pPr marL="0" marR="0" lvl="0" indent="0" algn="ctr" defTabSz="914400" rtl="0" eaLnBrk="1" fontAlgn="ctr" latinLnBrk="0" hangingPunct="1">
                        <a:lnSpc>
                          <a:spcPct val="100000"/>
                        </a:lnSpc>
                        <a:spcBef>
                          <a:spcPct val="0"/>
                        </a:spcBef>
                        <a:spcAft>
                          <a:spcPct val="0"/>
                        </a:spcAft>
                        <a:buClrTx/>
                        <a:buSzTx/>
                        <a:buFontTx/>
                        <a:buNone/>
                      </a:pPr>
                      <a:endPar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18.8</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wrap="square"/>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平均</a:t>
                      </a: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18.0</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5500">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范德华力</a:t>
                      </a:r>
                      <a:r>
                        <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(kJ/mol)</a:t>
                      </a:r>
                      <a:endPar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13.4</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16.4</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12.1</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7420">
                <a:tc>
                  <a:txBody>
                    <a:bodyPr wrap="square"/>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共价键键能</a:t>
                      </a:r>
                      <a:r>
                        <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(kJ/mol)</a:t>
                      </a:r>
                      <a:endParaRPr kumimoji="1" lang="en-US" altLang="zh-CN" sz="24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568</a:t>
                      </a:r>
                      <a:endPar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462.8</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390.8</a:t>
                      </a:r>
                      <a:endParaRPr kumimoji="0" lang="en-US" altLang="zh-CN" sz="2800" b="1" i="0"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marL="90000" marR="90000" marT="46797" marB="46797"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文本框 1"/>
          <p:cNvSpPr txBox="1"/>
          <p:nvPr/>
        </p:nvSpPr>
        <p:spPr>
          <a:xfrm>
            <a:off x="254000" y="450850"/>
            <a:ext cx="394081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Arial" panose="020B0604020202020204" pitchFamily="34" charset="0"/>
                <a:ea typeface="黑体" panose="02010609060101010101" pitchFamily="2" charset="-122"/>
              </a:rPr>
              <a:t>③</a:t>
            </a:r>
            <a:r>
              <a:rPr lang="zh-CN" altLang="en-US" sz="2800" b="1">
                <a:solidFill>
                  <a:srgbClr val="FF0000"/>
                </a:solidFill>
                <a:latin typeface="Arial" panose="020B0604020202020204" pitchFamily="34" charset="0"/>
                <a:ea typeface="黑体" panose="02010609060101010101" pitchFamily="2" charset="-122"/>
                <a:sym typeface="+mn-ea"/>
              </a:rPr>
              <a:t>氢键大小</a:t>
            </a:r>
            <a:endParaRPr lang="zh-CN" altLang="en-US" sz="2800" b="1">
              <a:solidFill>
                <a:srgbClr val="FF0000"/>
              </a:solidFill>
              <a:latin typeface="Arial" panose="020B0604020202020204" pitchFamily="34" charset="0"/>
              <a:ea typeface="黑体" panose="0201060906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strVal val="#ppt_w*0.05"/>
                                          </p:val>
                                        </p:tav>
                                        <p:tav tm="100000">
                                          <p:val>
                                            <p:strVal val="#ppt_w"/>
                                          </p:val>
                                        </p:tav>
                                      </p:tavLst>
                                    </p:anim>
                                    <p:anim calcmode="lin" valueType="num">
                                      <p:cBhvr>
                                        <p:cTn id="8" dur="500" fill="hold"/>
                                        <p:tgtEl>
                                          <p:spTgt spid="33794"/>
                                        </p:tgtEl>
                                        <p:attrNameLst>
                                          <p:attrName>ppt_h</p:attrName>
                                        </p:attrNameLst>
                                      </p:cBhvr>
                                      <p:tavLst>
                                        <p:tav tm="0">
                                          <p:val>
                                            <p:strVal val="#ppt_h"/>
                                          </p:val>
                                        </p:tav>
                                        <p:tav tm="100000">
                                          <p:val>
                                            <p:strVal val="#ppt_h"/>
                                          </p:val>
                                        </p:tav>
                                      </p:tavLst>
                                    </p:anim>
                                    <p:anim calcmode="lin" valueType="num">
                                      <p:cBhvr>
                                        <p:cTn id="9" dur="500" fill="hold"/>
                                        <p:tgtEl>
                                          <p:spTgt spid="33794"/>
                                        </p:tgtEl>
                                        <p:attrNameLst>
                                          <p:attrName>ppt_x</p:attrName>
                                        </p:attrNameLst>
                                      </p:cBhvr>
                                      <p:tavLst>
                                        <p:tav tm="0">
                                          <p:val>
                                            <p:strVal val="#ppt_x-.2"/>
                                          </p:val>
                                        </p:tav>
                                        <p:tav tm="100000">
                                          <p:val>
                                            <p:strVal val="#ppt_x"/>
                                          </p:val>
                                        </p:tav>
                                      </p:tavLst>
                                    </p:anim>
                                    <p:anim calcmode="lin" valueType="num">
                                      <p:cBhvr>
                                        <p:cTn id="10" dur="500" fill="hold"/>
                                        <p:tgtEl>
                                          <p:spTgt spid="33794"/>
                                        </p:tgtEl>
                                        <p:attrNameLst>
                                          <p:attrName>ppt_y</p:attrName>
                                        </p:attrNameLst>
                                      </p:cBhvr>
                                      <p:tavLst>
                                        <p:tav tm="0">
                                          <p:val>
                                            <p:strVal val="#ppt_y"/>
                                          </p:val>
                                        </p:tav>
                                        <p:tav tm="100000">
                                          <p:val>
                                            <p:strVal val="#ppt_y"/>
                                          </p:val>
                                        </p:tav>
                                      </p:tavLst>
                                    </p:anim>
                                    <p:animEffect transition="in" filter="fade">
                                      <p:cBhvr>
                                        <p:cTn id="11"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文本框 27650"/>
          <p:cNvSpPr txBox="1"/>
          <p:nvPr/>
        </p:nvSpPr>
        <p:spPr>
          <a:xfrm>
            <a:off x="903288" y="322898"/>
            <a:ext cx="6950075" cy="583565"/>
          </a:xfrm>
          <a:prstGeom prst="rect">
            <a:avLst/>
          </a:prstGeom>
          <a:noFill/>
          <a:ln w="9525">
            <a:noFill/>
          </a:ln>
        </p:spPr>
        <p:txBody>
          <a:bodyPr anchor="t">
            <a:spAutoFit/>
          </a:bodyPr>
          <a:lstStyle/>
          <a:p>
            <a:pPr algn="ct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某些氢键的键长和键能</a:t>
            </a:r>
            <a:endPar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aphicFrame>
        <p:nvGraphicFramePr>
          <p:cNvPr id="2" name="Group 436"/>
          <p:cNvGraphicFramePr>
            <a:graphicFrameLocks noGrp="1"/>
          </p:cNvGraphicFramePr>
          <p:nvPr>
            <p:custDataLst>
              <p:tags r:id="rId1"/>
            </p:custDataLst>
          </p:nvPr>
        </p:nvGraphicFramePr>
        <p:xfrm>
          <a:off x="344170" y="906780"/>
          <a:ext cx="8479155" cy="4089400"/>
        </p:xfrm>
        <a:graphic>
          <a:graphicData uri="http://schemas.openxmlformats.org/drawingml/2006/table">
            <a:tbl>
              <a:tblPr>
                <a:tableStyleId>{5940675A-B579-460E-94D1-54222C63F5DA}</a:tableStyleId>
              </a:tblPr>
              <a:tblGrid>
                <a:gridCol w="2142490"/>
                <a:gridCol w="2491105"/>
                <a:gridCol w="1798955"/>
                <a:gridCol w="2046605"/>
              </a:tblGrid>
              <a:tr h="550545">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A—H…B</a:t>
                      </a:r>
                      <a:endParaRPr kumimoji="0" lang="en-US" altLang="zh-CN" sz="2800" b="1"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2800" b="1"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rPr>
                        <a:t>键能 </a:t>
                      </a:r>
                      <a:r>
                        <a:rPr kumimoji="1" lang="en-US" altLang="zh-CN" sz="2800" b="1"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rPr>
                        <a:t>(kJ/mol)</a:t>
                      </a:r>
                      <a:endParaRPr kumimoji="1"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2800" b="1"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rPr>
                        <a:t>键长 </a:t>
                      </a:r>
                      <a:r>
                        <a:rPr kumimoji="1" lang="en-US" altLang="zh-CN" sz="2800" b="1"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rPr>
                        <a:t>(pm)</a:t>
                      </a:r>
                      <a:endParaRPr kumimoji="1"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代表分子</a:t>
                      </a:r>
                      <a:endPar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r>
              <a:tr h="589915">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F—H</a:t>
                      </a:r>
                      <a:r>
                        <a:rPr lang="en-US" altLang="zh-CN" sz="2800" b="1" smtClean="0">
                          <a:solidFill>
                            <a:srgbClr val="FF0000"/>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F</a:t>
                      </a:r>
                      <a:endParaRPr kumimoji="1" lang="en-US" altLang="zh-CN" sz="2800" b="1" u="none" strike="noStrike" cap="none" normalizeH="0" baseline="0"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28.1</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255</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(HF)n</a:t>
                      </a:r>
                      <a:endParaRPr kumimoji="1"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endParaRPr>
                    </a:p>
                  </a:txBody>
                  <a:tcPr vert="horz" anchor="ctr" horzOverflow="overflow"/>
                </a:tc>
              </a:tr>
              <a:tr h="589915">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rPr>
                        <a:t>O—H</a:t>
                      </a: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rPr>
                        <a:t>O</a:t>
                      </a:r>
                      <a:endParaRPr kumimoji="1" lang="en-US" altLang="zh-CN" sz="2800" b="1"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18.8</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276</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冰</a:t>
                      </a:r>
                      <a:endPar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r>
              <a:tr h="58928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O—H</a:t>
                      </a:r>
                      <a:r>
                        <a:rPr lang="en-US" altLang="zh-CN" sz="2800" b="1" smtClean="0">
                          <a:solidFill>
                            <a:srgbClr val="FF0000"/>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O</a:t>
                      </a:r>
                      <a:endParaRPr kumimoji="1" lang="en-US" altLang="zh-CN" sz="2800" b="1" u="none" strike="noStrike" cap="none" normalizeH="0" baseline="0"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25.9</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266</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甲醇</a:t>
                      </a:r>
                      <a:endParaRPr kumimoji="0" lang="zh-CN" altLang="en-US"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r>
              <a:tr h="589915">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N—H</a:t>
                      </a:r>
                      <a:r>
                        <a:rPr lang="en-US" altLang="zh-CN" sz="2800" b="1" smtClean="0">
                          <a:solidFill>
                            <a:srgbClr val="FF0000"/>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F</a:t>
                      </a:r>
                      <a:endParaRPr kumimoji="1" lang="en-US" altLang="zh-CN" sz="2800" b="1" u="none" strike="noStrike" cap="none" normalizeH="0" baseline="0"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20.9</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268</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NH</a:t>
                      </a:r>
                      <a:r>
                        <a:rPr kumimoji="1" lang="en-US" altLang="zh-CN" sz="2800" b="1" baseline="-2500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4</a:t>
                      </a:r>
                      <a:r>
                        <a:rPr kumimoji="1" lang="en-US" altLang="zh-CN" sz="2800" b="1"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F</a:t>
                      </a:r>
                      <a:endParaRPr kumimoji="1"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endParaRPr>
                    </a:p>
                  </a:txBody>
                  <a:tcPr vert="horz" anchor="ctr" horzOverflow="overflow"/>
                </a:tc>
              </a:tr>
              <a:tr h="589915">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800" b="1"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rPr>
                        <a:t>N—H</a:t>
                      </a:r>
                      <a:r>
                        <a:rPr lang="en-US" altLang="zh-CN" sz="2800" b="1" smtClean="0">
                          <a:solidFill>
                            <a:srgbClr val="0000FF"/>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rPr>
                        <a:t>O</a:t>
                      </a:r>
                      <a:endParaRPr kumimoji="1" lang="en-US" altLang="zh-CN" sz="2800" b="1" u="none" strike="noStrike" cap="none" normalizeH="0" baseline="0" smtClean="0">
                        <a:ln>
                          <a:noFill/>
                        </a:ln>
                        <a:solidFill>
                          <a:srgbClr val="0000FF"/>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20.9</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286</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CH</a:t>
                      </a:r>
                      <a:r>
                        <a:rPr kumimoji="0" lang="en-US" altLang="zh-CN" sz="2800" b="1" u="none" strike="noStrike" cap="none" normalizeH="0" baseline="-2500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3</a:t>
                      </a: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CONH</a:t>
                      </a:r>
                      <a:r>
                        <a:rPr kumimoji="0" lang="en-US" altLang="zh-CN" sz="2800" b="1" u="none" strike="noStrike" cap="none" normalizeH="0" baseline="-2500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a:t>
                      </a:r>
                      <a:endParaRPr kumimoji="0" lang="en-US" altLang="zh-CN" sz="2800" b="1" u="none" strike="noStrike" cap="none" normalizeH="0" baseline="-2500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r>
              <a:tr h="589915">
                <a:tc>
                  <a:txBody>
                    <a:bodyPr wrap="square"/>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N—H</a:t>
                      </a:r>
                      <a:r>
                        <a:rPr lang="en-US" altLang="zh-CN" sz="2800" b="1" smtClean="0">
                          <a:solidFill>
                            <a:srgbClr val="FF0000"/>
                          </a:solidFill>
                          <a:latin typeface="黑体" panose="02010609060101010101" pitchFamily="2" charset="-122"/>
                          <a:ea typeface="黑体" panose="02010609060101010101" pitchFamily="2" charset="-122"/>
                          <a:cs typeface="Arial" panose="020B0604020202020204" pitchFamily="34" charset="0"/>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rPr>
                        <a:t>N</a:t>
                      </a:r>
                      <a:endParaRPr kumimoji="1" lang="en-US" altLang="zh-CN" sz="2800" b="1" u="none" strike="noStrike" cap="none" normalizeH="0" baseline="0" smtClean="0">
                        <a:ln>
                          <a:noFill/>
                        </a:ln>
                        <a:solidFill>
                          <a:srgbClr val="FF0000"/>
                        </a:solidFill>
                        <a:effectLst/>
                        <a:latin typeface="黑体" panose="02010609060101010101" pitchFamily="2" charset="-122"/>
                        <a:ea typeface="黑体" panose="02010609060101010101" pitchFamily="2" charset="-122"/>
                        <a:cs typeface="Arial" panose="020B0604020202020204" pitchFamily="34" charset="0"/>
                        <a:sym typeface="+mn-ea"/>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5.4</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rPr>
                        <a:t>338</a:t>
                      </a:r>
                      <a:endParaRPr kumimoji="0" lang="en-US" altLang="zh-CN" sz="2800" b="1" u="none" strike="noStrike" cap="none" normalizeH="0" baseline="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1" lang="en-US" altLang="zh-CN" sz="2800" b="1"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NH</a:t>
                      </a:r>
                      <a:r>
                        <a:rPr kumimoji="1" lang="en-US" altLang="zh-CN" sz="2800" b="1" baseline="-2500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rPr>
                        <a:t>3</a:t>
                      </a:r>
                      <a:endParaRPr kumimoji="1" lang="en-US" altLang="zh-CN" sz="2800" b="1" u="none" strike="noStrike" cap="none" normalizeH="0" baseline="-25000" smtClean="0">
                        <a:ln>
                          <a:noFill/>
                        </a:ln>
                        <a:solidFill>
                          <a:srgbClr val="FF0000"/>
                        </a:solidFill>
                        <a:effectLst/>
                        <a:latin typeface="Arial" panose="020B0604020202020204" pitchFamily="34" charset="0"/>
                        <a:ea typeface="黑体" panose="02010609060101010101" pitchFamily="2" charset="-122"/>
                        <a:cs typeface="Arial" panose="020B0604020202020204" pitchFamily="34" charset="0"/>
                        <a:sym typeface="+mn-ea"/>
                      </a:endParaRPr>
                    </a:p>
                  </a:txBody>
                  <a:tcPr vert="horz" anchor="ctr" horzOverflow="overflow"/>
                </a:tc>
              </a:tr>
            </a:tbl>
          </a:graphicData>
        </a:graphic>
      </p:graphicFrame>
      <p:sp>
        <p:nvSpPr>
          <p:cNvPr id="31" name="Rectangle 2"/>
          <p:cNvSpPr>
            <a:spLocks noChangeArrowheads="1"/>
          </p:cNvSpPr>
          <p:nvPr/>
        </p:nvSpPr>
        <p:spPr bwMode="auto">
          <a:xfrm>
            <a:off x="184150" y="5161280"/>
            <a:ext cx="8799830" cy="1260475"/>
          </a:xfrm>
          <a:prstGeom prst="rect">
            <a:avLst/>
          </a:prstGeom>
          <a:solidFill>
            <a:srgbClr val="FFFF00"/>
          </a:solidFill>
          <a:ln w="9525">
            <a:noFill/>
            <a:miter lim="800000"/>
          </a:ln>
        </p:spPr>
        <p:txBody>
          <a:bodyPr wrap="square">
            <a:spAutoFit/>
          </a:bodyPr>
          <a:lstStyle/>
          <a:p>
            <a:pPr eaLnBrk="1" hangingPunct="1">
              <a:spcBef>
                <a:spcPct val="50000"/>
              </a:spcBef>
            </a:pPr>
            <a:r>
              <a:rPr kumimoji="1" lang="zh-CN" altLang="en-US" sz="2800" b="1" smtClean="0">
                <a:solidFill>
                  <a:srgbClr val="0000FF"/>
                </a:solidFill>
                <a:latin typeface="黑体" panose="02010609060101010101" pitchFamily="2" charset="-122"/>
                <a:ea typeface="黑体" panose="02010609060101010101" pitchFamily="2" charset="-122"/>
                <a:cs typeface="黑体" panose="02010609060101010101" pitchFamily="2" charset="-122"/>
              </a:rPr>
              <a:t>氢键强弱：键长越小，</a:t>
            </a:r>
            <a:r>
              <a:rPr lang="en-US" altLang="zh-CN" sz="2800" b="1">
                <a:solidFill>
                  <a:srgbClr val="0000FF"/>
                </a:solidFill>
                <a:latin typeface="黑体" panose="02010609060101010101" pitchFamily="2" charset="-122"/>
                <a:ea typeface="黑体" panose="02010609060101010101" pitchFamily="2" charset="-122"/>
                <a:sym typeface="+mn-ea"/>
              </a:rPr>
              <a:t>A</a:t>
            </a:r>
            <a:r>
              <a:rPr lang="zh-CN" altLang="en-US" sz="2800" b="1">
                <a:solidFill>
                  <a:srgbClr val="0000FF"/>
                </a:solidFill>
                <a:latin typeface="黑体" panose="02010609060101010101" pitchFamily="2" charset="-122"/>
                <a:ea typeface="黑体" panose="02010609060101010101" pitchFamily="2" charset="-122"/>
                <a:sym typeface="+mn-ea"/>
              </a:rPr>
              <a:t>和</a:t>
            </a:r>
            <a:r>
              <a:rPr lang="en-US" altLang="zh-CN" sz="2800" b="1">
                <a:solidFill>
                  <a:srgbClr val="0000FF"/>
                </a:solidFill>
                <a:latin typeface="黑体" panose="02010609060101010101" pitchFamily="2" charset="-122"/>
                <a:ea typeface="黑体" panose="02010609060101010101" pitchFamily="2" charset="-122"/>
                <a:sym typeface="+mn-ea"/>
              </a:rPr>
              <a:t>B</a:t>
            </a:r>
            <a:r>
              <a:rPr lang="zh-CN" altLang="en-US" sz="2800" b="1">
                <a:solidFill>
                  <a:srgbClr val="0000FF"/>
                </a:solidFill>
                <a:latin typeface="黑体" panose="02010609060101010101" pitchFamily="2" charset="-122"/>
                <a:ea typeface="黑体" panose="02010609060101010101" pitchFamily="2" charset="-122"/>
                <a:sym typeface="+mn-ea"/>
              </a:rPr>
              <a:t>原子电负性越大，键能越强</a:t>
            </a:r>
            <a:endParaRPr kumimoji="1"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endParaRPr>
          </a:p>
          <a:p>
            <a:pPr eaLnBrk="1" hangingPunct="1">
              <a:spcBef>
                <a:spcPct val="50000"/>
              </a:spcBef>
            </a:pPr>
            <a:r>
              <a:rPr kumimoji="1"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rPr>
              <a:t>      </a:t>
            </a:r>
            <a:r>
              <a:rPr kumimoji="1" lang="en-US" altLang="zh-CN" sz="3200" b="1">
                <a:solidFill>
                  <a:srgbClr val="0000FF"/>
                </a:solidFill>
                <a:latin typeface="黑体" panose="02010609060101010101" pitchFamily="2" charset="-122"/>
                <a:ea typeface="黑体" panose="02010609060101010101" pitchFamily="2" charset="-122"/>
                <a:cs typeface="黑体" panose="02010609060101010101" pitchFamily="2" charset="-122"/>
              </a:rPr>
              <a:t>F-H…F  &gt;  O-H…O &gt; O-H…N &gt; </a:t>
            </a:r>
            <a:r>
              <a:rPr kumimoji="1" lang="en-US" altLang="zh-CN" sz="3200" b="1" smtClean="0">
                <a:solidFill>
                  <a:srgbClr val="0000FF"/>
                </a:solidFill>
                <a:latin typeface="黑体" panose="02010609060101010101" pitchFamily="2" charset="-122"/>
                <a:ea typeface="黑体" panose="02010609060101010101" pitchFamily="2" charset="-122"/>
                <a:cs typeface="黑体" panose="02010609060101010101" pitchFamily="2" charset="-122"/>
              </a:rPr>
              <a:t>N-H…N</a:t>
            </a:r>
            <a:endParaRPr kumimoji="1" lang="en-US" altLang="zh-CN" sz="3200" b="1" smtClean="0">
              <a:solidFill>
                <a:srgbClr val="0000FF"/>
              </a:solidFill>
              <a:latin typeface="黑体" panose="02010609060101010101" pitchFamily="2" charset="-122"/>
              <a:ea typeface="黑体" panose="02010609060101010101" pitchFamily="2" charset="-122"/>
              <a:cs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500"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Rectangle 10"/>
          <p:cNvSpPr/>
          <p:nvPr/>
        </p:nvSpPr>
        <p:spPr>
          <a:xfrm>
            <a:off x="504825" y="864870"/>
            <a:ext cx="8145780" cy="1038860"/>
          </a:xfrm>
          <a:prstGeom prst="rect">
            <a:avLst/>
          </a:prstGeom>
          <a:noFill/>
          <a:ln w="9525">
            <a:noFill/>
          </a:ln>
        </p:spPr>
        <p:txBody>
          <a:bodyPr wrap="square" anchor="ctr">
            <a:spAutoFit/>
          </a:bodyPr>
          <a:lstStyle/>
          <a:p>
            <a:pPr algn="l">
              <a:lnSpc>
                <a:spcPct val="11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①分子间氢键：</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存在于已经与</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形成共价键的氢原子与另外的</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原子之间。</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5852" name="Rectangle 12"/>
          <p:cNvSpPr/>
          <p:nvPr/>
        </p:nvSpPr>
        <p:spPr>
          <a:xfrm>
            <a:off x="183515" y="1971040"/>
            <a:ext cx="8776970" cy="521970"/>
          </a:xfrm>
          <a:prstGeom prst="rect">
            <a:avLst/>
          </a:prstGeom>
          <a:noFill/>
          <a:ln w="9525">
            <a:noFill/>
          </a:ln>
        </p:spPr>
        <p:txBody>
          <a:bodyPr wrap="square" anchor="ctr">
            <a:spAutoFit/>
          </a:bodyPr>
          <a:lstStyle/>
          <a:p>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如：</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NH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5</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OH</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COOH</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相互之间</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4" name="文本框 3"/>
          <p:cNvSpPr txBox="1"/>
          <p:nvPr/>
        </p:nvSpPr>
        <p:spPr>
          <a:xfrm>
            <a:off x="375285" y="386080"/>
            <a:ext cx="283083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5</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、氢键的类型：</a:t>
            </a:r>
            <a:endParaRPr 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30721" name="Picture 4"/>
          <p:cNvPicPr>
            <a:picLocks noChangeAspect="1"/>
          </p:cNvPicPr>
          <p:nvPr/>
        </p:nvPicPr>
        <p:blipFill>
          <a:blip r:embed="rId1"/>
          <a:stretch>
            <a:fillRect/>
          </a:stretch>
        </p:blipFill>
        <p:spPr>
          <a:xfrm>
            <a:off x="0" y="2493010"/>
            <a:ext cx="4434840" cy="4364990"/>
          </a:xfrm>
          <a:prstGeom prst="rect">
            <a:avLst/>
          </a:prstGeom>
          <a:noFill/>
          <a:ln w="19050">
            <a:solidFill>
              <a:srgbClr val="FF0000"/>
            </a:solidFill>
          </a:ln>
        </p:spPr>
      </p:pic>
      <p:pic>
        <p:nvPicPr>
          <p:cNvPr id="161" name="Picture 3"/>
          <p:cNvPicPr>
            <a:picLocks noChangeAspect="1" noChangeArrowheads="1"/>
          </p:cNvPicPr>
          <p:nvPr/>
        </p:nvPicPr>
        <p:blipFill>
          <a:blip r:embed="rId2">
            <a:lum contrast="24000"/>
            <a:extLst>
              <a:ext uri="{BEBA8EAE-BF5A-486C-A8C5-ECC9F3942E4B}">
                <a14:imgProps xmlns:a14="http://schemas.microsoft.com/office/drawing/2010/main">
                  <a14:imgLayer r:embed="rId3">
                    <a14:imgEffect>
                      <a14:colorTemperature colorTemp="47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4434840" y="2492375"/>
            <a:ext cx="4598035" cy="4365625"/>
          </a:xfrm>
          <a:prstGeom prst="rect">
            <a:avLst/>
          </a:prstGeom>
          <a:noFill/>
          <a:ln w="19050">
            <a:solidFill>
              <a:srgbClr val="FF0000"/>
            </a:solidFill>
          </a:ln>
          <a:effectLst>
            <a:glow rad="63500">
              <a:srgbClr val="FFC000">
                <a:alpha val="40000"/>
              </a:srgbClr>
            </a:glow>
          </a:effectLst>
        </p:spPr>
      </p:pic>
      <p:sp>
        <p:nvSpPr>
          <p:cNvPr id="585735" name="直接连接符 585734"/>
          <p:cNvSpPr/>
          <p:nvPr/>
        </p:nvSpPr>
        <p:spPr>
          <a:xfrm flipV="1">
            <a:off x="5613083" y="5561013"/>
            <a:ext cx="863600" cy="936625"/>
          </a:xfrm>
          <a:prstGeom prst="line">
            <a:avLst/>
          </a:prstGeom>
          <a:ln w="38100" cap="flat" cmpd="sng">
            <a:solidFill>
              <a:srgbClr val="FF0000"/>
            </a:solidFill>
            <a:prstDash val="solid"/>
            <a:headEnd type="none" w="med" len="med"/>
            <a:tailEnd type="none" w="med" len="med"/>
          </a:ln>
        </p:spPr>
        <p:txBody>
          <a:bodyPr/>
          <a:lstStyle/>
          <a:p/>
        </p:txBody>
      </p:sp>
      <p:sp>
        <p:nvSpPr>
          <p:cNvPr id="2" name="直接连接符 1"/>
          <p:cNvSpPr/>
          <p:nvPr/>
        </p:nvSpPr>
        <p:spPr>
          <a:xfrm>
            <a:off x="2903220" y="4105275"/>
            <a:ext cx="877570" cy="784225"/>
          </a:xfrm>
          <a:prstGeom prst="line">
            <a:avLst/>
          </a:prstGeom>
          <a:ln w="38100" cap="flat" cmpd="sng">
            <a:solidFill>
              <a:srgbClr val="FF0000"/>
            </a:solidFill>
            <a:prstDash val="solid"/>
            <a:headEnd type="none" w="med" len="med"/>
            <a:tailEnd type="none" w="med" len="med"/>
          </a:ln>
        </p:spPr>
        <p:txBody>
          <a:bodyPr/>
          <a:lstStyle/>
          <a:p/>
        </p:txBody>
      </p:sp>
      <p:sp>
        <p:nvSpPr>
          <p:cNvPr id="3" name="直接连接符 2"/>
          <p:cNvSpPr/>
          <p:nvPr/>
        </p:nvSpPr>
        <p:spPr>
          <a:xfrm flipV="1">
            <a:off x="2039303" y="4751388"/>
            <a:ext cx="863600" cy="936625"/>
          </a:xfrm>
          <a:prstGeom prst="line">
            <a:avLst/>
          </a:prstGeom>
          <a:ln w="38100" cap="flat" cmpd="sng">
            <a:solidFill>
              <a:srgbClr val="FF0000"/>
            </a:solidFill>
            <a:prstDash val="solid"/>
            <a:headEnd type="none" w="med" len="med"/>
            <a:tailEnd type="none" w="med" len="med"/>
          </a:ln>
        </p:spPr>
        <p:txBody>
          <a:bodyPr/>
          <a:lstStyle/>
          <a:p/>
        </p:txBody>
      </p:sp>
      <p:sp>
        <p:nvSpPr>
          <p:cNvPr id="5" name="直接连接符 4"/>
          <p:cNvSpPr/>
          <p:nvPr/>
        </p:nvSpPr>
        <p:spPr>
          <a:xfrm flipV="1">
            <a:off x="995363" y="4206558"/>
            <a:ext cx="863600" cy="936625"/>
          </a:xfrm>
          <a:prstGeom prst="line">
            <a:avLst/>
          </a:prstGeom>
          <a:ln w="38100" cap="flat" cmpd="sng">
            <a:solidFill>
              <a:srgbClr val="FF0000"/>
            </a:solidFill>
            <a:prstDash val="solid"/>
            <a:headEnd type="none" w="med" len="med"/>
            <a:tailEnd type="none" w="med" len="med"/>
          </a:ln>
        </p:spPr>
        <p:txBody>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50"/>
                                        </p:tgtEl>
                                        <p:attrNameLst>
                                          <p:attrName>style.visibility</p:attrName>
                                        </p:attrNameLst>
                                      </p:cBhvr>
                                      <p:to>
                                        <p:strVal val="visible"/>
                                      </p:to>
                                    </p:set>
                                    <p:animEffect transition="in" filter="box(in)">
                                      <p:cBhvr>
                                        <p:cTn id="7" dur="500"/>
                                        <p:tgtEl>
                                          <p:spTgt spid="3585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5852"/>
                                        </p:tgtEl>
                                        <p:attrNameLst>
                                          <p:attrName>style.visibility</p:attrName>
                                        </p:attrNameLst>
                                      </p:cBhvr>
                                      <p:to>
                                        <p:strVal val="visible"/>
                                      </p:to>
                                    </p:set>
                                    <p:animEffect transition="in" filter="box(in)">
                                      <p:cBhvr>
                                        <p:cTn id="12" dur="500"/>
                                        <p:tgtEl>
                                          <p:spTgt spid="3585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721"/>
                                        </p:tgtEl>
                                        <p:attrNameLst>
                                          <p:attrName>style.visibility</p:attrName>
                                        </p:attrNameLst>
                                      </p:cBhvr>
                                      <p:to>
                                        <p:strVal val="visible"/>
                                      </p:to>
                                    </p:set>
                                    <p:animEffect transition="in" filter="checkerboard(across)">
                                      <p:cBhvr>
                                        <p:cTn id="17" dur="500"/>
                                        <p:tgtEl>
                                          <p:spTgt spid="30721"/>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61"/>
                                        </p:tgtEl>
                                        <p:attrNameLst>
                                          <p:attrName>style.visibility</p:attrName>
                                        </p:attrNameLst>
                                      </p:cBhvr>
                                      <p:to>
                                        <p:strVal val="visible"/>
                                      </p:to>
                                    </p:set>
                                    <p:animEffect transition="in" filter="fade">
                                      <p:cBhvr>
                                        <p:cTn id="29" dur="1000"/>
                                        <p:tgtEl>
                                          <p:spTgt spid="161"/>
                                        </p:tgtEl>
                                      </p:cBhvr>
                                    </p:animEffect>
                                    <p:anim calcmode="lin" valueType="num">
                                      <p:cBhvr>
                                        <p:cTn id="30" dur="1000" fill="hold"/>
                                        <p:tgtEl>
                                          <p:spTgt spid="161"/>
                                        </p:tgtEl>
                                        <p:attrNameLst>
                                          <p:attrName>ppt_x</p:attrName>
                                        </p:attrNameLst>
                                      </p:cBhvr>
                                      <p:tavLst>
                                        <p:tav tm="0">
                                          <p:val>
                                            <p:strVal val="#ppt_x"/>
                                          </p:val>
                                        </p:tav>
                                        <p:tav tm="100000">
                                          <p:val>
                                            <p:strVal val="#ppt_x"/>
                                          </p:val>
                                        </p:tav>
                                      </p:tavLst>
                                    </p:anim>
                                    <p:anim calcmode="lin" valueType="num">
                                      <p:cBhvr>
                                        <p:cTn id="31" dur="1000" fill="hold"/>
                                        <p:tgtEl>
                                          <p:spTgt spid="161"/>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 presetClass="entr" presetSubtype="0" fill="hold" nodeType="afterEffect">
                                  <p:stCondLst>
                                    <p:cond delay="0"/>
                                  </p:stCondLst>
                                  <p:childTnLst>
                                    <p:set>
                                      <p:cBhvr>
                                        <p:cTn id="34" dur="1" fill="hold">
                                          <p:stCondLst>
                                            <p:cond delay="0"/>
                                          </p:stCondLst>
                                        </p:cTn>
                                        <p:tgtEl>
                                          <p:spTgt spid="585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0" grpId="0"/>
      <p:bldP spid="358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Rectangle 14"/>
          <p:cNvSpPr/>
          <p:nvPr/>
        </p:nvSpPr>
        <p:spPr>
          <a:xfrm>
            <a:off x="470535" y="704850"/>
            <a:ext cx="8510270" cy="1770380"/>
          </a:xfrm>
          <a:prstGeom prst="rect">
            <a:avLst/>
          </a:prstGeom>
          <a:noFill/>
          <a:ln w="9525">
            <a:noFill/>
          </a:ln>
        </p:spPr>
        <p:txBody>
          <a:bodyPr wrap="square" anchor="t">
            <a:spAutoFit/>
          </a:bodyPr>
          <a:lstStyle/>
          <a:p>
            <a:pPr>
              <a:lnSpc>
                <a:spcPct val="13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②分子内氢键：</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某些物质在分子内也可形成氢键，例如当苯酚在邻位上有</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-COOH</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-OH</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和</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-NO</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时，可形成分子内的氢键，组成“螯合环”的特殊结构。</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31751" name="图片 95238"/>
          <p:cNvPicPr>
            <a:picLocks noChangeAspect="1"/>
          </p:cNvPicPr>
          <p:nvPr/>
        </p:nvPicPr>
        <p:blipFill>
          <a:blip r:embed="rId1"/>
          <a:stretch>
            <a:fillRect/>
          </a:stretch>
        </p:blipFill>
        <p:spPr>
          <a:xfrm>
            <a:off x="6161405" y="2931795"/>
            <a:ext cx="2002155" cy="2486025"/>
          </a:xfrm>
          <a:prstGeom prst="rect">
            <a:avLst/>
          </a:prstGeom>
          <a:noFill/>
          <a:ln w="9525">
            <a:noFill/>
          </a:ln>
        </p:spPr>
      </p:pic>
      <p:pic>
        <p:nvPicPr>
          <p:cNvPr id="3" name="图片 2"/>
          <p:cNvPicPr>
            <a:picLocks noChangeAspect="1"/>
          </p:cNvPicPr>
          <p:nvPr/>
        </p:nvPicPr>
        <p:blipFill>
          <a:blip r:embed="rId2"/>
          <a:stretch>
            <a:fillRect/>
          </a:stretch>
        </p:blipFill>
        <p:spPr>
          <a:xfrm>
            <a:off x="849630" y="2475230"/>
            <a:ext cx="2343150" cy="3021965"/>
          </a:xfrm>
          <a:prstGeom prst="rect">
            <a:avLst/>
          </a:prstGeom>
          <a:noFill/>
          <a:ln w="9525">
            <a:noFill/>
          </a:ln>
        </p:spPr>
      </p:pic>
      <p:pic>
        <p:nvPicPr>
          <p:cNvPr id="4" name="图片 95237"/>
          <p:cNvPicPr>
            <a:picLocks noChangeAspect="1"/>
          </p:cNvPicPr>
          <p:nvPr/>
        </p:nvPicPr>
        <p:blipFill>
          <a:blip r:embed="rId3"/>
          <a:stretch>
            <a:fillRect/>
          </a:stretch>
        </p:blipFill>
        <p:spPr>
          <a:xfrm>
            <a:off x="3347085" y="2932430"/>
            <a:ext cx="2413000" cy="2564765"/>
          </a:xfrm>
          <a:prstGeom prst="rect">
            <a:avLst/>
          </a:prstGeom>
          <a:noFill/>
          <a:ln w="9525">
            <a:noFill/>
          </a:ln>
        </p:spPr>
      </p:pic>
      <p:sp>
        <p:nvSpPr>
          <p:cNvPr id="585735" name="直接连接符 585734"/>
          <p:cNvSpPr/>
          <p:nvPr/>
        </p:nvSpPr>
        <p:spPr>
          <a:xfrm flipV="1">
            <a:off x="1824673" y="2843213"/>
            <a:ext cx="863600" cy="936625"/>
          </a:xfrm>
          <a:prstGeom prst="line">
            <a:avLst/>
          </a:prstGeom>
          <a:ln w="38100" cap="flat" cmpd="sng">
            <a:solidFill>
              <a:srgbClr val="FF0000"/>
            </a:solidFill>
            <a:prstDash val="solid"/>
            <a:headEnd type="none" w="med" len="med"/>
            <a:tailEnd type="none" w="med" len="med"/>
          </a:ln>
        </p:spPr>
        <p:txBody>
          <a:bodyPr/>
          <a:lstStyle/>
          <a:p/>
        </p:txBody>
      </p:sp>
      <p:sp>
        <p:nvSpPr>
          <p:cNvPr id="2" name="直接连接符 1"/>
          <p:cNvSpPr/>
          <p:nvPr/>
        </p:nvSpPr>
        <p:spPr>
          <a:xfrm flipV="1">
            <a:off x="4139883" y="2843213"/>
            <a:ext cx="863600" cy="936625"/>
          </a:xfrm>
          <a:prstGeom prst="line">
            <a:avLst/>
          </a:prstGeom>
          <a:ln w="38100" cap="flat" cmpd="sng">
            <a:solidFill>
              <a:srgbClr val="FF0000"/>
            </a:solidFill>
            <a:prstDash val="solid"/>
            <a:headEnd type="none" w="med" len="med"/>
            <a:tailEnd type="none" w="med" len="med"/>
          </a:ln>
        </p:spPr>
        <p:txBody>
          <a:bodyPr/>
          <a:lstStyle/>
          <a:p/>
        </p:txBody>
      </p:sp>
      <p:sp>
        <p:nvSpPr>
          <p:cNvPr id="5" name="直接连接符 4"/>
          <p:cNvSpPr/>
          <p:nvPr/>
        </p:nvSpPr>
        <p:spPr>
          <a:xfrm flipV="1">
            <a:off x="7010718" y="2843213"/>
            <a:ext cx="863600" cy="936625"/>
          </a:xfrm>
          <a:prstGeom prst="line">
            <a:avLst/>
          </a:prstGeom>
          <a:ln w="38100" cap="flat" cmpd="sng">
            <a:solidFill>
              <a:srgbClr val="FF0000"/>
            </a:solidFill>
            <a:prstDash val="solid"/>
            <a:headEnd type="none" w="med" len="med"/>
            <a:tailEnd type="none" w="med" len="med"/>
          </a:ln>
        </p:spPr>
        <p:txBody>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checkerboard(across)">
                                      <p:cBhvr>
                                        <p:cTn id="7" dur="500"/>
                                        <p:tgtEl>
                                          <p:spTgt spid="31751"/>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5857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501650" y="914400"/>
            <a:ext cx="8346440" cy="1210945"/>
          </a:xfrm>
          <a:prstGeom prst="rect">
            <a:avLst/>
          </a:prstGeom>
          <a:noFill/>
          <a:ln w="9525">
            <a:noFill/>
          </a:ln>
        </p:spPr>
        <p:txBody>
          <a:bodyPr wrap="square">
            <a:spAutoFit/>
          </a:bodyPr>
          <a:lstStyle/>
          <a:p>
            <a:pPr indent="0">
              <a:lnSpc>
                <a:spcPct val="13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1</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]甲酸可通过氢键形成二聚物，</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HNO</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可形成分子内氢键。试在下图中画出氢键。</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6" name="图片 5"/>
          <p:cNvPicPr>
            <a:picLocks noChangeAspect="1"/>
          </p:cNvPicPr>
          <p:nvPr/>
        </p:nvPicPr>
        <p:blipFill>
          <a:blip r:embed="rId1"/>
          <a:stretch>
            <a:fillRect/>
          </a:stretch>
        </p:blipFill>
        <p:spPr>
          <a:xfrm>
            <a:off x="501650" y="2791460"/>
            <a:ext cx="8209280" cy="2997200"/>
          </a:xfrm>
          <a:prstGeom prst="rect">
            <a:avLst/>
          </a:prstGeom>
        </p:spPr>
      </p:pic>
      <p:pic>
        <p:nvPicPr>
          <p:cNvPr id="7" name="图片 6"/>
          <p:cNvPicPr>
            <a:picLocks noChangeAspect="1"/>
          </p:cNvPicPr>
          <p:nvPr/>
        </p:nvPicPr>
        <p:blipFill>
          <a:blip r:embed="rId2"/>
          <a:stretch>
            <a:fillRect/>
          </a:stretch>
        </p:blipFill>
        <p:spPr>
          <a:xfrm>
            <a:off x="501650" y="2479675"/>
            <a:ext cx="4903470" cy="3309620"/>
          </a:xfrm>
          <a:prstGeom prst="rect">
            <a:avLst/>
          </a:prstGeom>
        </p:spPr>
      </p:pic>
      <p:pic>
        <p:nvPicPr>
          <p:cNvPr id="8" name="图片 7"/>
          <p:cNvPicPr>
            <a:picLocks noChangeAspect="1"/>
          </p:cNvPicPr>
          <p:nvPr/>
        </p:nvPicPr>
        <p:blipFill>
          <a:blip r:embed="rId3"/>
          <a:stretch>
            <a:fillRect/>
          </a:stretch>
        </p:blipFill>
        <p:spPr>
          <a:xfrm>
            <a:off x="5812155" y="2479040"/>
            <a:ext cx="3263265" cy="33096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3616325" y="4146550"/>
            <a:ext cx="5080000" cy="529590"/>
          </a:xfrm>
          <a:prstGeom prst="rect">
            <a:avLst/>
          </a:prstGeom>
          <a:noFill/>
          <a:ln w="9525">
            <a:noFill/>
          </a:ln>
        </p:spPr>
        <p:txBody>
          <a:bodyPr>
            <a:spAutoFit/>
          </a:bodyPr>
          <a:lstStyle/>
          <a:p>
            <a:pPr indent="0"/>
            <a:endParaRPr lang="en-US" sz="1050" b="0">
              <a:latin typeface="Times New Roman" panose="02020603050405020304" pitchFamily="2" charset="0"/>
              <a:ea typeface="宋体" panose="02010600030101010101" pitchFamily="2" charset="-122"/>
            </a:endParaRPr>
          </a:p>
          <a:p>
            <a:endParaRPr lang="zh-CN" altLang="en-US"/>
          </a:p>
        </p:txBody>
      </p:sp>
      <p:sp>
        <p:nvSpPr>
          <p:cNvPr id="4" name="文本框 3"/>
          <p:cNvSpPr txBox="1"/>
          <p:nvPr/>
        </p:nvSpPr>
        <p:spPr>
          <a:xfrm>
            <a:off x="281305" y="1137920"/>
            <a:ext cx="8415020" cy="3709035"/>
          </a:xfrm>
          <a:prstGeom prst="rect">
            <a:avLst/>
          </a:prstGeom>
          <a:noFill/>
          <a:ln w="9525">
            <a:noFill/>
          </a:ln>
        </p:spPr>
        <p:txBody>
          <a:bodyPr wrap="square">
            <a:spAutoFit/>
          </a:bodyPr>
          <a:lstStyle/>
          <a:p>
            <a:pPr indent="0">
              <a:lnSpc>
                <a:spcPct val="12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]下列物质中，分子内和分子间均可形成氢键的是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  	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5</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OH</a:t>
            </a:r>
            <a:endPar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5" name="图片 4"/>
          <p:cNvPicPr>
            <a:picLocks noChangeAspect="1"/>
          </p:cNvPicPr>
          <p:nvPr/>
        </p:nvPicPr>
        <p:blipFill>
          <a:blip r:embed="rId1"/>
          <a:stretch>
            <a:fillRect/>
          </a:stretch>
        </p:blipFill>
        <p:spPr>
          <a:xfrm>
            <a:off x="2745105" y="2003425"/>
            <a:ext cx="4010025" cy="2143125"/>
          </a:xfrm>
          <a:prstGeom prst="rect">
            <a:avLst/>
          </a:prstGeom>
        </p:spPr>
      </p:pic>
      <p:sp>
        <p:nvSpPr>
          <p:cNvPr id="7" name="文本框 6"/>
          <p:cNvSpPr txBox="1"/>
          <p:nvPr/>
        </p:nvSpPr>
        <p:spPr>
          <a:xfrm>
            <a:off x="981710" y="1702435"/>
            <a:ext cx="1289685"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cs typeface="Arial" panose="020B0604020202020204" pitchFamily="34" charset="0"/>
              </a:rPr>
              <a:t>B</a:t>
            </a:r>
            <a:endParaRPr lang="en-US" altLang="zh-CN" sz="3200" b="1">
              <a:solidFill>
                <a:srgbClr val="FF0000"/>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45">
                                          <p:stCondLst>
                                            <p:cond delay="0"/>
                                          </p:stCondLst>
                                        </p:cTn>
                                        <p:tgtEl>
                                          <p:spTgt spid="7"/>
                                        </p:tgtEl>
                                      </p:cBhvr>
                                    </p:animEffect>
                                    <p:anim calcmode="lin" valueType="num">
                                      <p:cBhvr>
                                        <p:cTn id="8" dur="456"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7"/>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7"/>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7"/>
                                        </p:tgtEl>
                                        <p:attrNameLst>
                                          <p:attrName>ppt_y</p:attrName>
                                        </p:attrNameLst>
                                      </p:cBhvr>
                                      <p:tavLst>
                                        <p:tav tm="0" fmla="#ppt_y-sin(pi*$)/81">
                                          <p:val>
                                            <p:fltVal val="0"/>
                                          </p:val>
                                        </p:tav>
                                        <p:tav tm="100000">
                                          <p:val>
                                            <p:fltVal val="1"/>
                                          </p:val>
                                        </p:tav>
                                      </p:tavLst>
                                    </p:anim>
                                    <p:animScale>
                                      <p:cBhvr>
                                        <p:cTn id="13" dur="7">
                                          <p:stCondLst>
                                            <p:cond delay="162"/>
                                          </p:stCondLst>
                                        </p:cTn>
                                        <p:tgtEl>
                                          <p:spTgt spid="7"/>
                                        </p:tgtEl>
                                      </p:cBhvr>
                                      <p:to x="100000" y="60000"/>
                                    </p:animScale>
                                    <p:animScale>
                                      <p:cBhvr>
                                        <p:cTn id="14" dur="41" decel="50000">
                                          <p:stCondLst>
                                            <p:cond delay="169"/>
                                          </p:stCondLst>
                                        </p:cTn>
                                        <p:tgtEl>
                                          <p:spTgt spid="7"/>
                                        </p:tgtEl>
                                      </p:cBhvr>
                                      <p:to x="100000" y="100000"/>
                                    </p:animScale>
                                    <p:animScale>
                                      <p:cBhvr>
                                        <p:cTn id="15" dur="7">
                                          <p:stCondLst>
                                            <p:cond delay="328"/>
                                          </p:stCondLst>
                                        </p:cTn>
                                        <p:tgtEl>
                                          <p:spTgt spid="7"/>
                                        </p:tgtEl>
                                      </p:cBhvr>
                                      <p:to x="100000" y="80000"/>
                                    </p:animScale>
                                    <p:animScale>
                                      <p:cBhvr>
                                        <p:cTn id="16" dur="41" decel="50000">
                                          <p:stCondLst>
                                            <p:cond delay="335"/>
                                          </p:stCondLst>
                                        </p:cTn>
                                        <p:tgtEl>
                                          <p:spTgt spid="7"/>
                                        </p:tgtEl>
                                      </p:cBhvr>
                                      <p:to x="100000" y="100000"/>
                                    </p:animScale>
                                    <p:animScale>
                                      <p:cBhvr>
                                        <p:cTn id="17" dur="7">
                                          <p:stCondLst>
                                            <p:cond delay="410"/>
                                          </p:stCondLst>
                                        </p:cTn>
                                        <p:tgtEl>
                                          <p:spTgt spid="7"/>
                                        </p:tgtEl>
                                      </p:cBhvr>
                                      <p:to x="100000" y="90000"/>
                                    </p:animScale>
                                    <p:animScale>
                                      <p:cBhvr>
                                        <p:cTn id="18" dur="41" decel="50000">
                                          <p:stCondLst>
                                            <p:cond delay="417"/>
                                          </p:stCondLst>
                                        </p:cTn>
                                        <p:tgtEl>
                                          <p:spTgt spid="7"/>
                                        </p:tgtEl>
                                      </p:cBhvr>
                                      <p:to x="100000" y="100000"/>
                                    </p:animScale>
                                    <p:animScale>
                                      <p:cBhvr>
                                        <p:cTn id="19" dur="7">
                                          <p:stCondLst>
                                            <p:cond delay="452"/>
                                          </p:stCondLst>
                                        </p:cTn>
                                        <p:tgtEl>
                                          <p:spTgt spid="7"/>
                                        </p:tgtEl>
                                      </p:cBhvr>
                                      <p:to x="100000" y="95000"/>
                                    </p:animScale>
                                    <p:animScale>
                                      <p:cBhvr>
                                        <p:cTn id="20" dur="41" decel="50000">
                                          <p:stCondLst>
                                            <p:cond delay="458"/>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7805" y="4563110"/>
            <a:ext cx="4737735"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黑体" panose="02010609060101010101" pitchFamily="2" charset="-122"/>
                <a:ea typeface="黑体" panose="02010609060101010101" pitchFamily="2" charset="-122"/>
              </a:rPr>
              <a:t>6</a:t>
            </a:r>
            <a:r>
              <a:rPr lang="zh-CN" altLang="en-US" sz="2800" b="1">
                <a:solidFill>
                  <a:srgbClr val="FF0000"/>
                </a:solidFill>
                <a:latin typeface="黑体" panose="02010609060101010101" pitchFamily="2" charset="-122"/>
                <a:ea typeface="黑体" panose="02010609060101010101" pitchFamily="2" charset="-122"/>
                <a:sym typeface="+mn-ea"/>
              </a:rPr>
              <a:t>、氢键对物质性质的影响：</a:t>
            </a:r>
            <a:endParaRPr lang="en-US" altLang="zh-CN" sz="2800" b="1">
              <a:solidFill>
                <a:srgbClr val="FF0000"/>
              </a:solidFill>
              <a:latin typeface="黑体" panose="02010609060101010101" pitchFamily="2" charset="-122"/>
              <a:ea typeface="黑体" panose="02010609060101010101" pitchFamily="2" charset="-122"/>
              <a:sym typeface="+mn-ea"/>
            </a:endParaRPr>
          </a:p>
        </p:txBody>
      </p:sp>
      <p:sp>
        <p:nvSpPr>
          <p:cNvPr id="95236" name="文本框 95235"/>
          <p:cNvSpPr txBox="1"/>
          <p:nvPr/>
        </p:nvSpPr>
        <p:spPr>
          <a:xfrm>
            <a:off x="1216025" y="5085080"/>
            <a:ext cx="5468620" cy="1512570"/>
          </a:xfrm>
          <a:prstGeom prst="rect">
            <a:avLst/>
          </a:prstGeom>
          <a:noFill/>
          <a:ln w="9525">
            <a:noFill/>
          </a:ln>
        </p:spPr>
        <p:txBody>
          <a:bodyPr wrap="square" anchor="t">
            <a:spAutoFit/>
          </a:bodyPr>
          <a:lstStyle/>
          <a:p>
            <a:pPr>
              <a:lnSpc>
                <a:spcPct val="110000"/>
              </a:lnSpc>
            </a:pPr>
            <a:r>
              <a:rPr lang="zh-CN" altLang="en-US" sz="2800" b="1">
                <a:solidFill>
                  <a:srgbClr val="0000FF"/>
                </a:solidFill>
                <a:latin typeface="Arial" panose="020B0604020202020204" pitchFamily="34" charset="0"/>
                <a:ea typeface="黑体" panose="02010609060101010101" pitchFamily="2" charset="-122"/>
                <a:sym typeface="+mn-ea"/>
              </a:rPr>
              <a:t>①</a:t>
            </a:r>
            <a:r>
              <a:rPr lang="zh-CN" altLang="en-US" sz="2800" b="1">
                <a:solidFill>
                  <a:srgbClr val="0000FF"/>
                </a:solidFill>
                <a:latin typeface="黑体" panose="02010609060101010101" pitchFamily="2" charset="-122"/>
                <a:ea typeface="黑体" panose="02010609060101010101" pitchFamily="2" charset="-122"/>
              </a:rPr>
              <a:t>对</a:t>
            </a:r>
            <a:r>
              <a:rPr lang="zh-CN" altLang="en-US" sz="2800" b="1">
                <a:solidFill>
                  <a:srgbClr val="FF0000"/>
                </a:solidFill>
                <a:latin typeface="黑体" panose="02010609060101010101" pitchFamily="2" charset="-122"/>
                <a:ea typeface="黑体" panose="02010609060101010101" pitchFamily="2" charset="-122"/>
              </a:rPr>
              <a:t>熔沸点</a:t>
            </a:r>
            <a:r>
              <a:rPr lang="zh-CN" altLang="en-US" sz="2800" b="1">
                <a:solidFill>
                  <a:srgbClr val="0000FF"/>
                </a:solidFill>
                <a:latin typeface="黑体" panose="02010609060101010101" pitchFamily="2" charset="-122"/>
                <a:ea typeface="黑体" panose="02010609060101010101" pitchFamily="2" charset="-122"/>
              </a:rPr>
              <a:t>的影响：</a:t>
            </a:r>
            <a:endParaRPr lang="zh-CN" altLang="en-US" sz="2800" b="1">
              <a:solidFill>
                <a:srgbClr val="0000FF"/>
              </a:solidFill>
              <a:latin typeface="黑体" panose="02010609060101010101" pitchFamily="2" charset="-122"/>
              <a:ea typeface="黑体" panose="02010609060101010101" pitchFamily="2" charset="-122"/>
            </a:endParaRPr>
          </a:p>
          <a:p>
            <a:pPr>
              <a:lnSpc>
                <a:spcPct val="110000"/>
              </a:lnSpc>
            </a:pPr>
            <a:r>
              <a:rPr lang="zh-CN" altLang="en-US" sz="2800" b="1">
                <a:solidFill>
                  <a:srgbClr val="FF0000"/>
                </a:solidFill>
                <a:latin typeface="黑体" panose="02010609060101010101" pitchFamily="2" charset="-122"/>
                <a:ea typeface="黑体" panose="02010609060101010101" pitchFamily="2" charset="-122"/>
                <a:sym typeface="+mn-ea"/>
              </a:rPr>
              <a:t>•分子间氢键使物质熔沸点升高</a:t>
            </a:r>
            <a:endParaRPr lang="zh-CN" altLang="en-US" sz="2800" b="1">
              <a:solidFill>
                <a:srgbClr val="FF0000"/>
              </a:solidFill>
              <a:latin typeface="黑体" panose="02010609060101010101" pitchFamily="2" charset="-122"/>
              <a:ea typeface="黑体" panose="02010609060101010101" pitchFamily="2" charset="-122"/>
              <a:sym typeface="+mn-ea"/>
            </a:endParaRPr>
          </a:p>
          <a:p>
            <a:pPr>
              <a:lnSpc>
                <a:spcPct val="110000"/>
              </a:lnSpc>
            </a:pPr>
            <a:r>
              <a:rPr lang="zh-CN" altLang="en-US" sz="2800" b="1">
                <a:solidFill>
                  <a:srgbClr val="0000FF"/>
                </a:solidFill>
                <a:latin typeface="黑体" panose="02010609060101010101" pitchFamily="2" charset="-122"/>
                <a:ea typeface="黑体" panose="02010609060101010101" pitchFamily="2" charset="-122"/>
                <a:sym typeface="+mn-ea"/>
              </a:rPr>
              <a:t>•分子内氢键使物质熔沸点降低</a:t>
            </a:r>
            <a:endParaRPr lang="zh-CN" altLang="en-US" sz="2800" b="1">
              <a:solidFill>
                <a:srgbClr val="0000FF"/>
              </a:solidFill>
              <a:latin typeface="黑体" panose="02010609060101010101" pitchFamily="2" charset="-122"/>
              <a:ea typeface="黑体" panose="02010609060101010101" pitchFamily="2" charset="-122"/>
              <a:sym typeface="+mn-ea"/>
            </a:endParaRPr>
          </a:p>
        </p:txBody>
      </p:sp>
      <p:sp>
        <p:nvSpPr>
          <p:cNvPr id="7" name="Text Box 2"/>
          <p:cNvSpPr txBox="1">
            <a:spLocks noChangeArrowheads="1"/>
          </p:cNvSpPr>
          <p:nvPr/>
        </p:nvSpPr>
        <p:spPr bwMode="auto">
          <a:xfrm>
            <a:off x="5435600" y="80645"/>
            <a:ext cx="2860675" cy="95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0"/>
              </a:spcBef>
            </a:pPr>
            <a:r>
              <a:rPr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邻羟基苯甲醛</a:t>
            </a:r>
            <a:endParaRPr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1" hangingPunct="1">
              <a:spcBef>
                <a:spcPct val="0"/>
              </a:spcBef>
            </a:pP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r>
              <a:rPr lang="zh-CN" altLang="en-US" sz="2800" b="1" smtClean="0">
                <a:solidFill>
                  <a:srgbClr val="FF0000"/>
                </a:solidFill>
                <a:latin typeface="Arial" panose="020B0604020202020204" pitchFamily="34" charset="0"/>
                <a:ea typeface="黑体" panose="02010609060101010101" pitchFamily="2" charset="-122"/>
                <a:cs typeface="Arial" panose="020B0604020202020204" pitchFamily="34" charset="0"/>
              </a:rPr>
              <a:t>熔点</a:t>
            </a: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2800" b="1" smtClean="0">
                <a:solidFill>
                  <a:srgbClr val="FF0000"/>
                </a:solidFill>
                <a:effectLst>
                  <a:outerShdw blurRad="38100" dist="38100" dir="2700000" algn="tl">
                    <a:srgbClr val="000000">
                      <a:alpha val="43137"/>
                    </a:srgbClr>
                  </a:outerShdw>
                </a:effectLst>
                <a:latin typeface="Arial" panose="020B0604020202020204" pitchFamily="34" charset="0"/>
                <a:ea typeface="黑体" panose="02010609060101010101" pitchFamily="2" charset="-122"/>
                <a:cs typeface="Arial" panose="020B0604020202020204" pitchFamily="34" charset="0"/>
              </a:rPr>
              <a:t>-7℃</a:t>
            </a: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endPar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8" name="Text Box 3"/>
          <p:cNvSpPr txBox="1">
            <a:spLocks noChangeArrowheads="1"/>
          </p:cNvSpPr>
          <p:nvPr/>
        </p:nvSpPr>
        <p:spPr bwMode="auto">
          <a:xfrm>
            <a:off x="775335" y="80645"/>
            <a:ext cx="3140710" cy="95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0"/>
              </a:spcBef>
            </a:pPr>
            <a:r>
              <a:rPr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对羟基苯甲醛</a:t>
            </a:r>
            <a:endParaRPr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1" hangingPunct="1">
              <a:spcBef>
                <a:spcPct val="0"/>
              </a:spcBef>
            </a:pP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r>
              <a:rPr lang="zh-CN" altLang="en-US" sz="2800" b="1" smtClean="0">
                <a:solidFill>
                  <a:srgbClr val="FF0000"/>
                </a:solidFill>
                <a:latin typeface="Arial" panose="020B0604020202020204" pitchFamily="34" charset="0"/>
                <a:ea typeface="黑体" panose="02010609060101010101" pitchFamily="2" charset="-122"/>
                <a:cs typeface="Arial" panose="020B0604020202020204" pitchFamily="34" charset="0"/>
              </a:rPr>
              <a:t>熔点</a:t>
            </a: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2800" b="1" smtClean="0">
                <a:solidFill>
                  <a:srgbClr val="FF0000"/>
                </a:solidFill>
                <a:effectLst>
                  <a:outerShdw blurRad="38100" dist="38100" dir="2700000" algn="tl">
                    <a:srgbClr val="000000">
                      <a:alpha val="43137"/>
                    </a:srgbClr>
                  </a:outerShdw>
                </a:effectLst>
                <a:latin typeface="Arial" panose="020B0604020202020204" pitchFamily="34" charset="0"/>
                <a:ea typeface="黑体" panose="02010609060101010101" pitchFamily="2" charset="-122"/>
                <a:cs typeface="Arial" panose="020B0604020202020204" pitchFamily="34" charset="0"/>
              </a:rPr>
              <a:t>115-117℃</a:t>
            </a:r>
            <a:r>
              <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rPr>
              <a:t>)</a:t>
            </a:r>
            <a:endParaRPr lang="en-US" altLang="zh-CN" sz="2800" b="1" smtClean="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pic>
        <p:nvPicPr>
          <p:cNvPr id="161" name="Picture 3"/>
          <p:cNvPicPr>
            <a:picLocks noChangeAspect="1" noChangeArrowheads="1"/>
          </p:cNvPicPr>
          <p:nvPr/>
        </p:nvPicPr>
        <p:blipFill>
          <a:blip r:embed="rId1">
            <a:lum contrast="12000"/>
            <a:extLst>
              <a:ext uri="{BEBA8EAE-BF5A-486C-A8C5-ECC9F3942E4B}">
                <a14:imgProps xmlns:a14="http://schemas.microsoft.com/office/drawing/2010/main">
                  <a14:imgLayer r:embed="rId2">
                    <a14:imgEffect>
                      <a14:colorTemperature colorTemp="47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217805" y="1056640"/>
            <a:ext cx="4256405" cy="3506470"/>
          </a:xfrm>
          <a:prstGeom prst="rect">
            <a:avLst/>
          </a:prstGeom>
          <a:noFill/>
          <a:ln w="38100">
            <a:solidFill>
              <a:srgbClr val="FF0000"/>
            </a:solidFill>
          </a:ln>
          <a:effectLst>
            <a:glow rad="63500">
              <a:srgbClr val="FFC000">
                <a:alpha val="40000"/>
              </a:srgbClr>
            </a:glow>
          </a:effectLst>
        </p:spPr>
      </p:pic>
      <p:pic>
        <p:nvPicPr>
          <p:cNvPr id="16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58690" y="1056640"/>
            <a:ext cx="4215130" cy="3505835"/>
          </a:xfrm>
          <a:prstGeom prst="rect">
            <a:avLst/>
          </a:prstGeom>
          <a:noFill/>
          <a:ln w="38100">
            <a:solidFill>
              <a:srgbClr val="FF0000"/>
            </a:solidFill>
            <a:prstDash val="solid"/>
          </a:ln>
          <a:effectLst>
            <a:glow rad="63500">
              <a:srgbClr val="FFC000">
                <a:alpha val="40000"/>
              </a:srgb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5236"/>
                                        </p:tgtEl>
                                        <p:attrNameLst>
                                          <p:attrName>style.visibility</p:attrName>
                                        </p:attrNameLst>
                                      </p:cBhvr>
                                      <p:to>
                                        <p:strVal val="visible"/>
                                      </p:to>
                                    </p:set>
                                    <p:anim calcmode="lin" valueType="num">
                                      <p:cBhvr additive="base">
                                        <p:cTn id="11" dur="500"/>
                                        <p:tgtEl>
                                          <p:spTgt spid="95236"/>
                                        </p:tgtEl>
                                        <p:attrNameLst>
                                          <p:attrName>ppt_y</p:attrName>
                                        </p:attrNameLst>
                                      </p:cBhvr>
                                      <p:tavLst>
                                        <p:tav tm="0">
                                          <p:val>
                                            <p:strVal val="#ppt_y+#ppt_h*1.125000"/>
                                          </p:val>
                                        </p:tav>
                                        <p:tav tm="100000">
                                          <p:val>
                                            <p:strVal val="#ppt_y"/>
                                          </p:val>
                                        </p:tav>
                                      </p:tavLst>
                                    </p:anim>
                                    <p:animEffect transition="in" filter="wipe(up)">
                                      <p:cBhvr>
                                        <p:cTn id="12" dur="500"/>
                                        <p:tgtEl>
                                          <p:spTgt spid="9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6"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9" name="文本框 95238"/>
          <p:cNvSpPr txBox="1"/>
          <p:nvPr/>
        </p:nvSpPr>
        <p:spPr>
          <a:xfrm>
            <a:off x="869950" y="5468620"/>
            <a:ext cx="8081010" cy="953135"/>
          </a:xfrm>
          <a:prstGeom prst="rect">
            <a:avLst/>
          </a:prstGeom>
          <a:noFill/>
          <a:ln w="9525">
            <a:noFill/>
          </a:ln>
        </p:spPr>
        <p:txBody>
          <a:bodyPr wrap="square" anchor="t">
            <a:spAutoFit/>
          </a:bodyPr>
          <a:lstStyle/>
          <a:p>
            <a:r>
              <a:rPr lang="zh-CN" altLang="en-US" sz="2800" b="1">
                <a:solidFill>
                  <a:srgbClr val="0000FF"/>
                </a:solidFill>
                <a:latin typeface="Calibri" panose="020F0502020204030204"/>
                <a:ea typeface="黑体" panose="02010609060101010101" pitchFamily="2" charset="-122"/>
              </a:rPr>
              <a:t>②</a:t>
            </a:r>
            <a:r>
              <a:rPr lang="zh-CN" altLang="en-US" sz="2800" b="1">
                <a:solidFill>
                  <a:srgbClr val="0000FF"/>
                </a:solidFill>
                <a:latin typeface="黑体" panose="02010609060101010101" pitchFamily="2" charset="-122"/>
                <a:ea typeface="黑体" panose="02010609060101010101" pitchFamily="2" charset="-122"/>
              </a:rPr>
              <a:t>对</a:t>
            </a:r>
            <a:r>
              <a:rPr lang="zh-CN" altLang="en-US" sz="2800" b="1">
                <a:solidFill>
                  <a:srgbClr val="FF0000"/>
                </a:solidFill>
                <a:latin typeface="黑体" panose="02010609060101010101" pitchFamily="2" charset="-122"/>
                <a:ea typeface="黑体" panose="02010609060101010101" pitchFamily="2" charset="-122"/>
              </a:rPr>
              <a:t>溶解度</a:t>
            </a:r>
            <a:r>
              <a:rPr lang="zh-CN" altLang="en-US" sz="2800" b="1">
                <a:solidFill>
                  <a:srgbClr val="0000FF"/>
                </a:solidFill>
                <a:latin typeface="黑体" panose="02010609060101010101" pitchFamily="2" charset="-122"/>
                <a:ea typeface="黑体" panose="02010609060101010101" pitchFamily="2" charset="-122"/>
              </a:rPr>
              <a:t>的影响：</a:t>
            </a:r>
            <a:r>
              <a:rPr lang="zh-CN" altLang="en-US" sz="2800" b="1">
                <a:solidFill>
                  <a:srgbClr val="0000FF"/>
                </a:solidFill>
                <a:latin typeface="黑体" panose="02010609060101010101" pitchFamily="2" charset="-122"/>
                <a:ea typeface="黑体" panose="02010609060101010101" pitchFamily="2" charset="-122"/>
                <a:sym typeface="+mn-ea"/>
              </a:rPr>
              <a:t>极性溶剂里，溶质分子与溶剂</a:t>
            </a:r>
            <a:r>
              <a:rPr lang="zh-CN" altLang="en-US" sz="2800" b="1">
                <a:solidFill>
                  <a:srgbClr val="FF0000"/>
                </a:solidFill>
                <a:latin typeface="黑体" panose="02010609060101010101" pitchFamily="2" charset="-122"/>
                <a:ea typeface="黑体" panose="02010609060101010101" pitchFamily="2" charset="-122"/>
                <a:sym typeface="+mn-ea"/>
              </a:rPr>
              <a:t>分子间的氢键</a:t>
            </a:r>
            <a:r>
              <a:rPr lang="zh-CN" altLang="en-US" sz="2800" b="1">
                <a:solidFill>
                  <a:srgbClr val="0000FF"/>
                </a:solidFill>
                <a:latin typeface="黑体" panose="02010609060101010101" pitchFamily="2" charset="-122"/>
                <a:ea typeface="黑体" panose="02010609060101010101" pitchFamily="2" charset="-122"/>
                <a:sym typeface="+mn-ea"/>
              </a:rPr>
              <a:t>使溶质溶解度增大。</a:t>
            </a:r>
            <a:endParaRPr lang="zh-CN" altLang="en-US" sz="2800" b="1">
              <a:solidFill>
                <a:srgbClr val="0000FF"/>
              </a:solidFill>
              <a:latin typeface="黑体" panose="02010609060101010101" pitchFamily="2" charset="-122"/>
              <a:ea typeface="黑体" panose="02010609060101010101" pitchFamily="2" charset="-122"/>
              <a:sym typeface="+mn-ea"/>
            </a:endParaRPr>
          </a:p>
        </p:txBody>
      </p:sp>
      <p:graphicFrame>
        <p:nvGraphicFramePr>
          <p:cNvPr id="4100" name="Object 8"/>
          <p:cNvGraphicFramePr>
            <a:graphicFrameLocks noChangeAspect="1"/>
          </p:cNvGraphicFramePr>
          <p:nvPr/>
        </p:nvGraphicFramePr>
        <p:xfrm>
          <a:off x="2540" y="0"/>
          <a:ext cx="2779395" cy="1458595"/>
        </p:xfrm>
        <a:graphic>
          <a:graphicData uri="http://schemas.openxmlformats.org/presentationml/2006/ole">
            <mc:AlternateContent xmlns:mc="http://schemas.openxmlformats.org/markup-compatibility/2006">
              <mc:Choice xmlns:v="urn:schemas-microsoft-com:vml" Requires="v">
                <p:oleObj spid="_x0000_s1039" name="" r:id="rId1" imgW="3568700" imgH="1244600" progId="Photoshop.Image.7">
                  <p:embed/>
                </p:oleObj>
              </mc:Choice>
              <mc:Fallback>
                <p:oleObj name="" r:id="rId1" imgW="3568700" imgH="1244600" progId="Photoshop.Image.7">
                  <p:embed/>
                  <p:pic>
                    <p:nvPicPr>
                      <p:cNvPr id="0" name="OLE substitute image"/>
                      <p:cNvPicPr/>
                      <p:nvPr/>
                    </p:nvPicPr>
                    <p:blipFill>
                      <a:blip r:embed="rId2"/>
                      <a:stretch>
                        <a:fillRect/>
                      </a:stretch>
                    </p:blipFill>
                    <p:spPr>
                      <a:xfrm>
                        <a:off x="2540" y="0"/>
                        <a:ext cx="2779395" cy="1458595"/>
                      </a:xfrm>
                      <a:prstGeom prst="rect">
                        <a:avLst/>
                      </a:prstGeom>
                      <a:noFill/>
                      <a:ln w="38100">
                        <a:noFill/>
                        <a:miter/>
                      </a:ln>
                    </p:spPr>
                  </p:pic>
                </p:oleObj>
              </mc:Fallback>
            </mc:AlternateContent>
          </a:graphicData>
        </a:graphic>
      </p:graphicFrame>
      <p:pic>
        <p:nvPicPr>
          <p:cNvPr id="4098" name="Picture 2"/>
          <p:cNvPicPr>
            <a:picLocks noChangeAspect="1" noChangeArrowheads="1"/>
          </p:cNvPicPr>
          <p:nvPr/>
        </p:nvPicPr>
        <p:blipFill>
          <a:blip r:embed="rId3">
            <a:lum contrast="18000"/>
            <a:extLst>
              <a:ext uri="{28A0092B-C50C-407E-A947-70E740481C1C}">
                <a14:useLocalDpi xmlns:a14="http://schemas.microsoft.com/office/drawing/2010/main" val="0"/>
              </a:ext>
            </a:extLst>
          </a:blip>
          <a:stretch>
            <a:fillRect/>
          </a:stretch>
        </p:blipFill>
        <p:spPr bwMode="auto">
          <a:xfrm>
            <a:off x="4756150" y="1337945"/>
            <a:ext cx="4356100" cy="4130675"/>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16" name="Text Box 4"/>
          <p:cNvSpPr txBox="1">
            <a:spLocks noChangeArrowheads="1"/>
          </p:cNvSpPr>
          <p:nvPr/>
        </p:nvSpPr>
        <p:spPr bwMode="auto">
          <a:xfrm>
            <a:off x="2590165" y="0"/>
            <a:ext cx="6522085" cy="1296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40000"/>
              </a:lnSpc>
              <a:spcBef>
                <a:spcPct val="0"/>
              </a:spcBef>
            </a:pPr>
            <a:r>
              <a:rPr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rPr>
              <a:t>水和甲醇</a:t>
            </a:r>
            <a:r>
              <a:rPr lang="zh-CN" altLang="en-US" sz="2800" b="1" smtClean="0">
                <a:solidFill>
                  <a:srgbClr val="0000FF"/>
                </a:solidFill>
                <a:latin typeface="黑体" panose="02010609060101010101" pitchFamily="2" charset="-122"/>
                <a:ea typeface="黑体" panose="02010609060101010101" pitchFamily="2" charset="-122"/>
                <a:cs typeface="黑体" panose="02010609060101010101" pitchFamily="2" charset="-122"/>
              </a:rPr>
              <a:t>互溶原因？</a:t>
            </a:r>
            <a:r>
              <a:rPr lang="en-US" altLang="zh-CN" sz="2800" b="1" smtClean="0">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NH</a:t>
            </a:r>
            <a:r>
              <a:rPr lang="en-US" altLang="zh-CN" sz="2800" b="1" baseline="-25000" smtClean="0">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3</a:t>
            </a:r>
            <a:r>
              <a:rPr lang="zh-CN" altLang="en-US" sz="2800" b="1" smtClean="0">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极</a:t>
            </a:r>
            <a:r>
              <a:rPr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易溶于水</a:t>
            </a:r>
            <a:r>
              <a:rPr lang="zh-CN" altLang="en-US" sz="2800" b="1" smtClean="0">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a:t>
            </a:r>
            <a:r>
              <a:rPr lang="en-US" altLang="zh-CN"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NH</a:t>
            </a:r>
            <a:r>
              <a:rPr lang="en-US" altLang="zh-CN" sz="2800" b="1" baseline="-25000">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3</a:t>
            </a:r>
            <a:r>
              <a:rPr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溶于水是形成</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N—H</a:t>
            </a:r>
            <a:r>
              <a:rPr lang="en-US" altLang="zh-CN" sz="2800" b="1"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O</a:t>
            </a:r>
            <a:r>
              <a:rPr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还是形成</a:t>
            </a:r>
            <a:r>
              <a:rPr lang="en-US" altLang="zh-CN" sz="2800" b="1">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O</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—H</a:t>
            </a:r>
            <a:r>
              <a:rPr lang="en-US" altLang="zh-CN" sz="2800" b="1"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a:t>
            </a:r>
            <a:r>
              <a:rPr kumimoji="1" lang="en-US" altLang="zh-CN" sz="2800" b="1" smtClean="0">
                <a:ln>
                  <a:noFill/>
                </a:ln>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N</a:t>
            </a:r>
            <a:r>
              <a:rPr lang="en-US" altLang="zh-CN"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rPr>
              <a:t>?</a:t>
            </a:r>
            <a:endParaRPr lang="en-US" altLang="zh-CN" sz="2800" b="1">
              <a:solidFill>
                <a:srgbClr val="0000FF"/>
              </a:solidFill>
              <a:latin typeface="黑体" panose="02010609060101010101" pitchFamily="2" charset="-122"/>
              <a:ea typeface="黑体" panose="02010609060101010101" pitchFamily="2" charset="-122"/>
              <a:cs typeface="黑体" panose="02010609060101010101" pitchFamily="2" charset="-122"/>
              <a:sym typeface="+mn-ea"/>
            </a:endParaRPr>
          </a:p>
        </p:txBody>
      </p:sp>
      <p:pic>
        <p:nvPicPr>
          <p:cNvPr id="599042" name="图片 599041"/>
          <p:cNvPicPr>
            <a:picLocks noChangeAspect="1"/>
          </p:cNvPicPr>
          <p:nvPr/>
        </p:nvPicPr>
        <p:blipFill>
          <a:blip r:embed="rId4">
            <a:clrChange>
              <a:clrFrom>
                <a:srgbClr val="FFFFFF"/>
              </a:clrFrom>
              <a:clrTo>
                <a:srgbClr val="FFFFFF">
                  <a:alpha val="0"/>
                </a:srgbClr>
              </a:clrTo>
            </a:clrChange>
            <a:lum contrast="6000"/>
          </a:blip>
          <a:stretch>
            <a:fillRect/>
          </a:stretch>
        </p:blipFill>
        <p:spPr>
          <a:xfrm>
            <a:off x="2540" y="1296670"/>
            <a:ext cx="4585970" cy="417258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99042"/>
                                        </p:tgtEl>
                                        <p:attrNameLst>
                                          <p:attrName>style.visibility</p:attrName>
                                        </p:attrNameLst>
                                      </p:cBhvr>
                                      <p:to>
                                        <p:strVal val="visible"/>
                                      </p:to>
                                    </p:set>
                                    <p:animEffect transition="in" filter="checkerboard(across)">
                                      <p:cBhvr>
                                        <p:cTn id="7" dur="500"/>
                                        <p:tgtEl>
                                          <p:spTgt spid="59904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500"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anim calcmode="lin" valueType="num">
                                      <p:cBhvr>
                                        <p:cTn id="13" dur="500" fill="hold"/>
                                        <p:tgtEl>
                                          <p:spTgt spid="4098"/>
                                        </p:tgtEl>
                                        <p:attrNameLst>
                                          <p:attrName>ppt_x</p:attrName>
                                        </p:attrNameLst>
                                      </p:cBhvr>
                                      <p:tavLst>
                                        <p:tav tm="0">
                                          <p:val>
                                            <p:strVal val="#ppt_x"/>
                                          </p:val>
                                        </p:tav>
                                        <p:tav tm="100000">
                                          <p:val>
                                            <p:strVal val="#ppt_x"/>
                                          </p:val>
                                        </p:tav>
                                      </p:tavLst>
                                    </p:anim>
                                    <p:anim calcmode="lin" valueType="num">
                                      <p:cBhvr>
                                        <p:cTn id="14" dur="5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95239"/>
                                        </p:tgtEl>
                                        <p:attrNameLst>
                                          <p:attrName>style.visibility</p:attrName>
                                        </p:attrNameLst>
                                      </p:cBhvr>
                                      <p:to>
                                        <p:strVal val="visible"/>
                                      </p:to>
                                    </p:set>
                                    <p:animEffect transition="in" filter="blinds(horizontal)">
                                      <p:cBhvr>
                                        <p:cTn id="19"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1"/>
          <a:stretch>
            <a:fillRect/>
          </a:stretch>
        </p:blipFill>
        <p:spPr>
          <a:xfrm>
            <a:off x="27940" y="2715260"/>
            <a:ext cx="9144000" cy="4089400"/>
          </a:xfrm>
          <a:prstGeom prst="rect">
            <a:avLst/>
          </a:prstGeom>
          <a:noFill/>
          <a:ln w="9525">
            <a:noFill/>
          </a:ln>
        </p:spPr>
      </p:pic>
      <p:grpSp>
        <p:nvGrpSpPr>
          <p:cNvPr id="3" name="Group 3"/>
          <p:cNvGrpSpPr/>
          <p:nvPr/>
        </p:nvGrpSpPr>
        <p:grpSpPr>
          <a:xfrm>
            <a:off x="228600" y="3001010"/>
            <a:ext cx="3227070" cy="1410335"/>
            <a:chOff x="0" y="672"/>
            <a:chExt cx="2544" cy="1296"/>
          </a:xfrm>
        </p:grpSpPr>
        <p:sp>
          <p:nvSpPr>
            <p:cNvPr id="5123" name="AutoShape 4"/>
            <p:cNvSpPr/>
            <p:nvPr/>
          </p:nvSpPr>
          <p:spPr>
            <a:xfrm>
              <a:off x="0" y="672"/>
              <a:ext cx="2544" cy="1296"/>
            </a:xfrm>
            <a:prstGeom prst="cloudCallout">
              <a:avLst>
                <a:gd name="adj1" fmla="val 39546"/>
                <a:gd name="adj2" fmla="val 56329"/>
              </a:avLst>
            </a:prstGeom>
            <a:solidFill>
              <a:srgbClr val="FFFF00"/>
            </a:solidFill>
            <a:ln w="9525" cap="flat" cmpd="sng">
              <a:solidFill>
                <a:schemeClr val="tx1"/>
              </a:solidFill>
              <a:prstDash val="solid"/>
              <a:round/>
              <a:headEnd type="none" w="med" len="med"/>
              <a:tailEnd type="none" w="med" len="med"/>
            </a:ln>
          </p:spPr>
          <p:txBody>
            <a:bodyPr anchor="t"/>
            <a:lstStyle/>
            <a:p>
              <a:pPr algn="ctr"/>
              <a:endParaRPr lang="zh-CN" altLang="zh-CN">
                <a:latin typeface="Tahoma" panose="020B0604030504040204" pitchFamily="34" charset="0"/>
                <a:ea typeface="宋体" panose="02010600030101010101" pitchFamily="2" charset="-122"/>
              </a:endParaRPr>
            </a:p>
          </p:txBody>
        </p:sp>
        <p:sp>
          <p:nvSpPr>
            <p:cNvPr id="5124" name="Text Box 5"/>
            <p:cNvSpPr txBox="1"/>
            <p:nvPr/>
          </p:nvSpPr>
          <p:spPr>
            <a:xfrm>
              <a:off x="213" y="825"/>
              <a:ext cx="2118" cy="989"/>
            </a:xfrm>
            <a:prstGeom prst="rect">
              <a:avLst/>
            </a:prstGeom>
            <a:noFill/>
            <a:ln w="9525">
              <a:noFill/>
            </a:ln>
          </p:spPr>
          <p:txBody>
            <a:bodyPr wrap="square" anchor="t">
              <a:spAutoFit/>
            </a:bodyPr>
            <a:lstStyle/>
            <a:p>
              <a:pPr algn="ctr">
                <a:spcBef>
                  <a:spcPct val="50000"/>
                </a:spcBef>
              </a:pPr>
              <a:r>
                <a:rPr lang="zh-CN" altLang="en-US" sz="3200" b="1">
                  <a:solidFill>
                    <a:srgbClr val="0000FF"/>
                  </a:solidFill>
                  <a:latin typeface="黑体" panose="02010609060101010101" pitchFamily="2" charset="-122"/>
                  <a:ea typeface="黑体" panose="02010609060101010101" pitchFamily="2" charset="-122"/>
                </a:rPr>
                <a:t>为什么冰会浮在水面上？</a:t>
              </a:r>
              <a:endParaRPr lang="zh-CN" altLang="en-US" sz="3200" b="1">
                <a:solidFill>
                  <a:srgbClr val="0000FF"/>
                </a:solidFill>
                <a:latin typeface="黑体" panose="02010609060101010101" pitchFamily="2" charset="-122"/>
                <a:ea typeface="黑体" panose="02010609060101010101" pitchFamily="2" charset="-122"/>
              </a:endParaRPr>
            </a:p>
          </p:txBody>
        </p:sp>
      </p:grpSp>
      <p:graphicFrame>
        <p:nvGraphicFramePr>
          <p:cNvPr id="4100" name="Object 8"/>
          <p:cNvGraphicFramePr>
            <a:graphicFrameLocks noChangeAspect="1"/>
          </p:cNvGraphicFramePr>
          <p:nvPr/>
        </p:nvGraphicFramePr>
        <p:xfrm>
          <a:off x="2540" y="0"/>
          <a:ext cx="2779395" cy="1458595"/>
        </p:xfrm>
        <a:graphic>
          <a:graphicData uri="http://schemas.openxmlformats.org/presentationml/2006/ole">
            <mc:AlternateContent xmlns:mc="http://schemas.openxmlformats.org/markup-compatibility/2006">
              <mc:Choice xmlns:v="urn:schemas-microsoft-com:vml" Requires="v">
                <p:oleObj spid="_x0000_s1040" name="" r:id="rId2" imgW="3568700" imgH="1244600" progId="Photoshop.Image.7">
                  <p:embed/>
                </p:oleObj>
              </mc:Choice>
              <mc:Fallback>
                <p:oleObj name="" r:id="rId2" imgW="3568700" imgH="1244600" progId="Photoshop.Image.7">
                  <p:embed/>
                  <p:pic>
                    <p:nvPicPr>
                      <p:cNvPr id="0" name="OLE substitute image"/>
                      <p:cNvPicPr/>
                      <p:nvPr/>
                    </p:nvPicPr>
                    <p:blipFill>
                      <a:blip r:embed="rId3"/>
                      <a:stretch>
                        <a:fillRect/>
                      </a:stretch>
                    </p:blipFill>
                    <p:spPr>
                      <a:xfrm>
                        <a:off x="2540" y="0"/>
                        <a:ext cx="2779395" cy="1458595"/>
                      </a:xfrm>
                      <a:prstGeom prst="rect">
                        <a:avLst/>
                      </a:prstGeom>
                      <a:noFill/>
                      <a:ln w="38100">
                        <a:noFill/>
                        <a:miter/>
                      </a:ln>
                    </p:spPr>
                  </p:pic>
                </p:oleObj>
              </mc:Fallback>
            </mc:AlternateContent>
          </a:graphicData>
        </a:graphic>
      </p:graphicFrame>
      <p:sp>
        <p:nvSpPr>
          <p:cNvPr id="100" name="文本框 99"/>
          <p:cNvSpPr txBox="1"/>
          <p:nvPr/>
        </p:nvSpPr>
        <p:spPr>
          <a:xfrm>
            <a:off x="2556510" y="0"/>
            <a:ext cx="6587490" cy="1383665"/>
          </a:xfrm>
          <a:prstGeom prst="rect">
            <a:avLst/>
          </a:prstGeom>
          <a:noFill/>
          <a:ln w="9525">
            <a:noFill/>
          </a:ln>
        </p:spPr>
        <p:txBody>
          <a:bodyPr wrap="square">
            <a:spAutoFit/>
          </a:bodyPr>
          <a:lstStyle/>
          <a:p>
            <a:pPr indent="0" fontAlgn="auto">
              <a:lnSpc>
                <a:spcPct val="100000"/>
              </a:lnSpc>
            </a:pP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水的特殊性：</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(1)</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熔沸点比较高？</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接近沸点时，水蒸气相对分子质量的测定值比实际值偏大？</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为什么结冰</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体积膨胀？</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29" name="矩形 28"/>
          <p:cNvSpPr/>
          <p:nvPr/>
        </p:nvSpPr>
        <p:spPr>
          <a:xfrm>
            <a:off x="228600" y="1383665"/>
            <a:ext cx="8742680" cy="1383665"/>
          </a:xfrm>
          <a:prstGeom prst="rect">
            <a:avLst/>
          </a:prstGeom>
        </p:spPr>
        <p:txBody>
          <a:bodyPr wrap="square">
            <a:spAutoFit/>
          </a:bodyPr>
          <a:lstStyle/>
          <a:p>
            <a:r>
              <a:rPr lang="zh-CN" altLang="en-US" sz="2800" b="1">
                <a:solidFill>
                  <a:srgbClr val="0000FF"/>
                </a:solidFill>
                <a:sym typeface="Wingdings" panose="05000000000000000000" charset="0"/>
              </a:rPr>
              <a:t></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水</a:t>
            </a:r>
            <a:r>
              <a:rPr lang="zh-CN" altLang="en-US" sz="2800" b="1">
                <a:solidFill>
                  <a:srgbClr val="FF0000"/>
                </a:solidFill>
                <a:latin typeface="黑体" panose="02010609060101010101" pitchFamily="2" charset="-122"/>
                <a:ea typeface="黑体" panose="02010609060101010101" pitchFamily="2" charset="-122"/>
                <a:sym typeface="+mn-ea"/>
              </a:rPr>
              <a:t>分子间形成氢键</a:t>
            </a:r>
            <a:r>
              <a:rPr lang="zh-CN" altLang="en-US" sz="2800" b="1">
                <a:solidFill>
                  <a:srgbClr val="0000FF"/>
                </a:solidFill>
                <a:latin typeface="黑体" panose="02010609060101010101" pitchFamily="2" charset="-122"/>
                <a:ea typeface="黑体" panose="02010609060101010101" pitchFamily="2" charset="-122"/>
                <a:sym typeface="+mn-ea"/>
              </a:rPr>
              <a:t>使物质熔沸点升高。</a:t>
            </a:r>
            <a:endParaRPr lang="zh-CN" altLang="en-US" sz="2800" b="1">
              <a:solidFill>
                <a:srgbClr val="0000FF"/>
              </a:solidFill>
              <a:latin typeface="黑体" panose="02010609060101010101" pitchFamily="2" charset="-122"/>
              <a:ea typeface="黑体" panose="02010609060101010101" pitchFamily="2" charset="-122"/>
              <a:sym typeface="+mn-ea"/>
            </a:endParaRPr>
          </a:p>
          <a:p>
            <a:r>
              <a:rPr lang="zh-CN" altLang="en-US" sz="2800" b="1">
                <a:solidFill>
                  <a:srgbClr val="0000FF"/>
                </a:solidFill>
                <a:sym typeface="Wingdings" panose="05000000000000000000" charset="0"/>
              </a:rPr>
              <a:t></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水蒸气中单个</a:t>
            </a:r>
            <a:r>
              <a:rPr lang="en-US" altLang="zh-CN"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H</a:t>
            </a:r>
            <a:r>
              <a:rPr lang="en-US" altLang="zh-CN" sz="2800" b="1" kern="100" baseline="-250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en-US" altLang="zh-CN"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分子存在；</a:t>
            </a:r>
            <a:r>
              <a:rPr lang="zh-CN" altLang="en-US" sz="2800" b="1" kern="100">
                <a:solidFill>
                  <a:srgbClr val="0000FF"/>
                </a:solidFill>
                <a:latin typeface="Arial" panose="020B0604020202020204" pitchFamily="34" charset="0"/>
                <a:ea typeface="黑体" panose="02010609060101010101" pitchFamily="2" charset="-122"/>
                <a:cs typeface="Arial" panose="020B0604020202020204" pitchFamily="34" charset="0"/>
              </a:rPr>
              <a:t>接近沸点的水</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蒸气形成</a:t>
            </a:r>
            <a:r>
              <a:rPr lang="zh-CN" altLang="en-US" sz="2800" b="1" kern="100" smtClean="0">
                <a:solidFill>
                  <a:srgbClr val="FF0000"/>
                </a:solidFill>
                <a:latin typeface="Arial" panose="020B0604020202020204" pitchFamily="34" charset="0"/>
                <a:ea typeface="黑体" panose="02010609060101010101" pitchFamily="2" charset="-122"/>
                <a:cs typeface="Arial" panose="020B0604020202020204" pitchFamily="34" charset="0"/>
                <a:sym typeface="+mn-ea"/>
              </a:rPr>
              <a:t>“缔合分子”</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rPr>
              <a:t>M</a:t>
            </a:r>
            <a:r>
              <a:rPr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rPr>
              <a:t>的测定值偏大。</a:t>
            </a:r>
            <a:endParaRPr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strips(downLeft)">
                                      <p:cBhvr>
                                        <p:cTn id="12" dur="500"/>
                                        <p:tgtEl>
                                          <p:spTgt spid="39938"/>
                                        </p:tgtEl>
                                      </p:cBhvr>
                                    </p:animEffect>
                                  </p:childTnLst>
                                </p:cTn>
                              </p:par>
                              <p:par>
                                <p:cTn id="13" presetID="18"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a:lum contrast="12000"/>
          </a:blip>
          <a:stretch>
            <a:fillRect/>
          </a:stretch>
        </p:blipFill>
        <p:spPr>
          <a:xfrm>
            <a:off x="294005" y="850265"/>
            <a:ext cx="8555990" cy="4429760"/>
          </a:xfrm>
          <a:prstGeom prst="rect">
            <a:avLst/>
          </a:prstGeom>
          <a:ln w="63500" cmpd="thickThin">
            <a:noFill/>
            <a:prstDash val="solid"/>
          </a:ln>
          <a:effectLst>
            <a:reflection blurRad="6350" stA="50000" endA="300" endPos="0" dir="5400000" sy="-100000" algn="bl" rotWithShape="0"/>
            <a:softEdge rad="76200"/>
          </a:effectLst>
        </p:spPr>
      </p:pic>
      <p:sp>
        <p:nvSpPr>
          <p:cNvPr id="2" name="文本框 1"/>
          <p:cNvSpPr txBox="1"/>
          <p:nvPr/>
        </p:nvSpPr>
        <p:spPr>
          <a:xfrm>
            <a:off x="1091565" y="5280025"/>
            <a:ext cx="3077210" cy="521970"/>
          </a:xfrm>
          <a:prstGeom prst="rect">
            <a:avLst/>
          </a:prstGeom>
          <a:noFill/>
          <a:ln w="9525">
            <a:noFill/>
          </a:ln>
        </p:spPr>
        <p:txBody>
          <a:bodyPr wrap="square">
            <a:spAutoFit/>
          </a:bodyPr>
          <a:lstStyle/>
          <a:p>
            <a:pPr>
              <a:spcBef>
                <a:spcPct val="50000"/>
              </a:spcBef>
              <a:buClrTx/>
            </a:pPr>
            <a:r>
              <a:rPr lang="zh-CN" altLang="en-US" sz="2800" b="1">
                <a:solidFill>
                  <a:srgbClr val="0000FF"/>
                </a:solidFill>
                <a:latin typeface="黑体" panose="02010609060101010101" pitchFamily="2" charset="-122"/>
                <a:ea typeface="黑体" panose="02010609060101010101" pitchFamily="2" charset="-122"/>
              </a:rPr>
              <a:t>冰中的氢键结构</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3" name="文本框 2"/>
          <p:cNvSpPr txBox="1"/>
          <p:nvPr/>
        </p:nvSpPr>
        <p:spPr>
          <a:xfrm>
            <a:off x="5478145" y="5279708"/>
            <a:ext cx="3371850" cy="521970"/>
          </a:xfrm>
          <a:prstGeom prst="rect">
            <a:avLst/>
          </a:prstGeom>
          <a:noFill/>
          <a:ln w="9525">
            <a:noFill/>
          </a:ln>
        </p:spPr>
        <p:txBody>
          <a:bodyPr>
            <a:spAutoFit/>
          </a:bodyPr>
          <a:lstStyle/>
          <a:p>
            <a:pPr>
              <a:spcBef>
                <a:spcPct val="50000"/>
              </a:spcBef>
              <a:buClrTx/>
            </a:pPr>
            <a:r>
              <a:rPr lang="zh-CN" altLang="en-US" sz="2800" b="1">
                <a:solidFill>
                  <a:srgbClr val="0000FF"/>
                </a:solidFill>
                <a:latin typeface="黑体" panose="02010609060101010101" pitchFamily="2" charset="-122"/>
                <a:ea typeface="黑体" panose="02010609060101010101" pitchFamily="2" charset="-122"/>
              </a:rPr>
              <a:t>液态水中的氢键</a:t>
            </a:r>
            <a:endParaRPr lang="zh-CN" altLang="en-US" sz="2800" b="1">
              <a:solidFill>
                <a:srgbClr val="0000FF"/>
              </a:solidFill>
              <a:latin typeface="黑体" panose="02010609060101010101" pitchFamily="2" charset="-122"/>
              <a:ea typeface="黑体" panose="02010609060101010101" pitchFamily="2"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lum contrast="12000"/>
          </a:blip>
          <a:stretch>
            <a:fillRect/>
          </a:stretch>
        </p:blipFill>
        <p:spPr>
          <a:xfrm>
            <a:off x="4567555" y="82550"/>
            <a:ext cx="4576445" cy="4292600"/>
          </a:xfrm>
          <a:prstGeom prst="rect">
            <a:avLst/>
          </a:prstGeom>
        </p:spPr>
      </p:pic>
      <p:pic>
        <p:nvPicPr>
          <p:cNvPr id="4" name="图片 3"/>
          <p:cNvPicPr>
            <a:picLocks noChangeAspect="1"/>
          </p:cNvPicPr>
          <p:nvPr/>
        </p:nvPicPr>
        <p:blipFill>
          <a:blip r:embed="rId2">
            <a:lum contrast="12000"/>
          </a:blip>
          <a:stretch>
            <a:fillRect/>
          </a:stretch>
        </p:blipFill>
        <p:spPr>
          <a:xfrm>
            <a:off x="12700" y="82550"/>
            <a:ext cx="4479925" cy="4292600"/>
          </a:xfrm>
          <a:prstGeom prst="rect">
            <a:avLst/>
          </a:prstGeom>
        </p:spPr>
      </p:pic>
      <p:sp>
        <p:nvSpPr>
          <p:cNvPr id="5" name="文本框 4"/>
          <p:cNvSpPr txBox="1"/>
          <p:nvPr/>
        </p:nvSpPr>
        <p:spPr>
          <a:xfrm>
            <a:off x="1830070" y="4413885"/>
            <a:ext cx="845820" cy="521970"/>
          </a:xfrm>
          <a:prstGeom prst="rect">
            <a:avLst/>
          </a:prstGeom>
          <a:noFill/>
          <a:ln w="9525">
            <a:noFill/>
          </a:ln>
        </p:spPr>
        <p:txBody>
          <a:bodyPr wrap="square">
            <a:spAutoFit/>
          </a:bodyPr>
          <a:lstStyle/>
          <a:p>
            <a:pPr>
              <a:spcBef>
                <a:spcPct val="50000"/>
              </a:spcBef>
              <a:buClrTx/>
            </a:pPr>
            <a:r>
              <a:rPr lang="zh-CN" altLang="en-US" sz="2800" b="1">
                <a:solidFill>
                  <a:srgbClr val="0000FF"/>
                </a:solidFill>
                <a:latin typeface="黑体" panose="02010609060101010101" pitchFamily="2" charset="-122"/>
                <a:ea typeface="黑体" panose="02010609060101010101" pitchFamily="2" charset="-122"/>
              </a:rPr>
              <a:t>冰</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6" name="文本框 5"/>
          <p:cNvSpPr txBox="1"/>
          <p:nvPr/>
        </p:nvSpPr>
        <p:spPr>
          <a:xfrm>
            <a:off x="6456680" y="4413885"/>
            <a:ext cx="1017905" cy="521970"/>
          </a:xfrm>
          <a:prstGeom prst="rect">
            <a:avLst/>
          </a:prstGeom>
          <a:noFill/>
          <a:ln w="9525">
            <a:noFill/>
          </a:ln>
        </p:spPr>
        <p:txBody>
          <a:bodyPr wrap="square">
            <a:spAutoFit/>
          </a:bodyPr>
          <a:lstStyle/>
          <a:p>
            <a:pPr>
              <a:spcBef>
                <a:spcPct val="50000"/>
              </a:spcBef>
              <a:buClrTx/>
            </a:pPr>
            <a:r>
              <a:rPr lang="zh-CN" altLang="en-US" sz="2800" b="1">
                <a:solidFill>
                  <a:srgbClr val="0000FF"/>
                </a:solidFill>
                <a:latin typeface="黑体" panose="02010609060101010101" pitchFamily="2" charset="-122"/>
                <a:ea typeface="黑体" panose="02010609060101010101" pitchFamily="2" charset="-122"/>
              </a:rPr>
              <a:t>水</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95241" name="文本框 95240"/>
          <p:cNvSpPr txBox="1"/>
          <p:nvPr/>
        </p:nvSpPr>
        <p:spPr>
          <a:xfrm>
            <a:off x="494030" y="4830445"/>
            <a:ext cx="8223885" cy="1640205"/>
          </a:xfrm>
          <a:prstGeom prst="rect">
            <a:avLst/>
          </a:prstGeom>
          <a:noFill/>
          <a:ln w="9525">
            <a:noFill/>
          </a:ln>
        </p:spPr>
        <p:txBody>
          <a:bodyPr wrap="square" anchor="t">
            <a:spAutoFit/>
          </a:bodyPr>
          <a:lstStyle/>
          <a:p>
            <a:pPr>
              <a:lnSpc>
                <a:spcPct val="90000"/>
              </a:lnSpc>
            </a:pPr>
            <a:r>
              <a:rPr lang="zh-CN" altLang="en-US" sz="2800" b="1">
                <a:solidFill>
                  <a:srgbClr val="FF0000"/>
                </a:solidFill>
                <a:latin typeface="Calibri" panose="020F0502020204030204"/>
                <a:ea typeface="黑体" panose="02010609060101010101" pitchFamily="2" charset="-122"/>
              </a:rPr>
              <a:t>③</a:t>
            </a:r>
            <a:r>
              <a:rPr lang="zh-CN" altLang="en-US" sz="2800" b="1">
                <a:solidFill>
                  <a:srgbClr val="FF0000"/>
                </a:solidFill>
                <a:latin typeface="黑体" panose="02010609060101010101" pitchFamily="2" charset="-122"/>
                <a:ea typeface="黑体" panose="02010609060101010101" pitchFamily="2" charset="-122"/>
              </a:rPr>
              <a:t>对水性质的影响：</a:t>
            </a:r>
            <a:endParaRPr lang="zh-CN" altLang="en-US" sz="2800" b="1">
              <a:solidFill>
                <a:srgbClr val="FF0000"/>
              </a:solidFill>
              <a:latin typeface="黑体" panose="02010609060101010101" pitchFamily="2" charset="-122"/>
              <a:ea typeface="黑体" panose="02010609060101010101" pitchFamily="2" charset="-122"/>
            </a:endParaRPr>
          </a:p>
          <a:p>
            <a:pPr>
              <a:lnSpc>
                <a:spcPct val="90000"/>
              </a:lnSpc>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、水结冰时，体积膨胀，密度减小。</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a:lnSpc>
                <a:spcPct val="90000"/>
              </a:lnSpc>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kern="100">
                <a:solidFill>
                  <a:srgbClr val="0000FF"/>
                </a:solidFill>
                <a:latin typeface="Arial" panose="020B0604020202020204" pitchFamily="34" charset="0"/>
                <a:ea typeface="黑体" panose="02010609060101010101" pitchFamily="2" charset="-122"/>
                <a:cs typeface="Arial" panose="020B0604020202020204" pitchFamily="34" charset="0"/>
                <a:sym typeface="+mn-ea"/>
              </a:rPr>
              <a:t>接近沸点的水</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蒸气形成</a:t>
            </a:r>
            <a:r>
              <a:rPr lang="zh-CN" altLang="en-US" sz="2800" b="1" kern="100" smtClean="0">
                <a:solidFill>
                  <a:srgbClr val="FF0000"/>
                </a:solidFill>
                <a:latin typeface="Arial" panose="020B0604020202020204" pitchFamily="34" charset="0"/>
                <a:ea typeface="黑体" panose="02010609060101010101" pitchFamily="2" charset="-122"/>
                <a:cs typeface="Arial" panose="020B0604020202020204" pitchFamily="34" charset="0"/>
                <a:sym typeface="+mn-ea"/>
              </a:rPr>
              <a:t>“缔合分子”</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M</a:t>
            </a:r>
            <a:r>
              <a:rPr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的测定值偏大。</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矩形 59393"/>
          <p:cNvSpPr/>
          <p:nvPr/>
        </p:nvSpPr>
        <p:spPr>
          <a:xfrm>
            <a:off x="304800" y="106363"/>
            <a:ext cx="1219200" cy="521970"/>
          </a:xfrm>
          <a:prstGeom prst="rect">
            <a:avLst/>
          </a:prstGeom>
          <a:noFill/>
          <a:ln w="9525">
            <a:noFill/>
          </a:ln>
        </p:spPr>
        <p:txBody>
          <a:bodyPr>
            <a:spAutoFit/>
          </a:bodyPr>
          <a:lstStyle/>
          <a:p>
            <a:pPr algn="just">
              <a:buClr>
                <a:schemeClr val="bg1"/>
              </a:buClr>
            </a:pPr>
            <a:r>
              <a:rPr lang="zh-CN" altLang="en-US" sz="2800" b="1">
                <a:solidFill>
                  <a:srgbClr val="0000FF"/>
                </a:solidFill>
                <a:latin typeface="黑体" panose="02010609060101010101" pitchFamily="2" charset="-122"/>
                <a:ea typeface="黑体" panose="02010609060101010101" pitchFamily="2" charset="-122"/>
              </a:rPr>
              <a:t>小结：</a:t>
            </a:r>
            <a:endParaRPr lang="zh-CN" altLang="en-US" sz="2800" b="1">
              <a:solidFill>
                <a:srgbClr val="0000FF"/>
              </a:solidFill>
              <a:latin typeface="黑体" panose="02010609060101010101" pitchFamily="2" charset="-122"/>
              <a:ea typeface="黑体" panose="02010609060101010101" pitchFamily="2" charset="-122"/>
            </a:endParaRPr>
          </a:p>
        </p:txBody>
      </p:sp>
      <p:grpSp>
        <p:nvGrpSpPr>
          <p:cNvPr id="59395" name="组合 59394"/>
          <p:cNvGrpSpPr/>
          <p:nvPr/>
        </p:nvGrpSpPr>
        <p:grpSpPr>
          <a:xfrm>
            <a:off x="228600" y="762000"/>
            <a:ext cx="8686800" cy="5562600"/>
            <a:chOff x="-3" y="400"/>
            <a:chExt cx="3446" cy="4304"/>
          </a:xfrm>
        </p:grpSpPr>
        <p:grpSp>
          <p:nvGrpSpPr>
            <p:cNvPr id="59396" name="组合 59395"/>
            <p:cNvGrpSpPr/>
            <p:nvPr/>
          </p:nvGrpSpPr>
          <p:grpSpPr>
            <a:xfrm>
              <a:off x="0" y="403"/>
              <a:ext cx="3440" cy="4298"/>
              <a:chOff x="0" y="403"/>
              <a:chExt cx="3440" cy="4298"/>
            </a:xfrm>
          </p:grpSpPr>
          <p:grpSp>
            <p:nvGrpSpPr>
              <p:cNvPr id="59397" name="组合 59396"/>
              <p:cNvGrpSpPr/>
              <p:nvPr/>
            </p:nvGrpSpPr>
            <p:grpSpPr>
              <a:xfrm>
                <a:off x="0" y="403"/>
                <a:ext cx="740" cy="633"/>
                <a:chOff x="0" y="403"/>
                <a:chExt cx="740" cy="633"/>
              </a:xfrm>
            </p:grpSpPr>
            <p:sp>
              <p:nvSpPr>
                <p:cNvPr id="59398" name="矩形 59397"/>
                <p:cNvSpPr/>
                <p:nvPr/>
              </p:nvSpPr>
              <p:spPr>
                <a:xfrm>
                  <a:off x="43" y="403"/>
                  <a:ext cx="654" cy="633"/>
                </a:xfrm>
                <a:prstGeom prst="rect">
                  <a:avLst/>
                </a:prstGeom>
                <a:noFill/>
                <a:ln w="9525">
                  <a:noFill/>
                </a:ln>
              </p:spPr>
              <p:txBody>
                <a:bodyPr/>
                <a:lstStyle/>
                <a:p>
                  <a:pPr algn="just">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399" name="矩形 59398"/>
                <p:cNvSpPr/>
                <p:nvPr/>
              </p:nvSpPr>
              <p:spPr>
                <a:xfrm>
                  <a:off x="0" y="403"/>
                  <a:ext cx="740" cy="633"/>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00" name="组合 59399"/>
              <p:cNvGrpSpPr/>
              <p:nvPr/>
            </p:nvGrpSpPr>
            <p:grpSpPr>
              <a:xfrm>
                <a:off x="740" y="403"/>
                <a:ext cx="584" cy="633"/>
                <a:chOff x="740" y="403"/>
                <a:chExt cx="584" cy="633"/>
              </a:xfrm>
            </p:grpSpPr>
            <p:sp>
              <p:nvSpPr>
                <p:cNvPr id="59401" name="矩形 59400"/>
                <p:cNvSpPr/>
                <p:nvPr/>
              </p:nvSpPr>
              <p:spPr>
                <a:xfrm>
                  <a:off x="783" y="403"/>
                  <a:ext cx="498" cy="633"/>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latin typeface="黑体" panose="02010609060101010101" pitchFamily="2" charset="-122"/>
                    <a:ea typeface="黑体" panose="02010609060101010101" pitchFamily="2" charset="-122"/>
                  </a:endParaRPr>
                </a:p>
              </p:txBody>
            </p:sp>
            <p:sp>
              <p:nvSpPr>
                <p:cNvPr id="59402" name="矩形 59401"/>
                <p:cNvSpPr/>
                <p:nvPr/>
              </p:nvSpPr>
              <p:spPr>
                <a:xfrm>
                  <a:off x="740" y="403"/>
                  <a:ext cx="584" cy="633"/>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03" name="组合 59402"/>
              <p:cNvGrpSpPr/>
              <p:nvPr/>
            </p:nvGrpSpPr>
            <p:grpSpPr>
              <a:xfrm>
                <a:off x="1324" y="403"/>
                <a:ext cx="1238" cy="633"/>
                <a:chOff x="1324" y="403"/>
                <a:chExt cx="1238" cy="633"/>
              </a:xfrm>
            </p:grpSpPr>
            <p:sp>
              <p:nvSpPr>
                <p:cNvPr id="59404" name="矩形 59403"/>
                <p:cNvSpPr/>
                <p:nvPr/>
              </p:nvSpPr>
              <p:spPr>
                <a:xfrm>
                  <a:off x="1367" y="403"/>
                  <a:ext cx="1152" cy="633"/>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latin typeface="黑体" panose="02010609060101010101" pitchFamily="2" charset="-122"/>
                    <a:ea typeface="黑体" panose="02010609060101010101" pitchFamily="2" charset="-122"/>
                  </a:endParaRPr>
                </a:p>
              </p:txBody>
            </p:sp>
            <p:sp>
              <p:nvSpPr>
                <p:cNvPr id="59405" name="矩形 59404"/>
                <p:cNvSpPr/>
                <p:nvPr/>
              </p:nvSpPr>
              <p:spPr>
                <a:xfrm>
                  <a:off x="1324" y="403"/>
                  <a:ext cx="1238" cy="633"/>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06" name="组合 59405"/>
              <p:cNvGrpSpPr/>
              <p:nvPr/>
            </p:nvGrpSpPr>
            <p:grpSpPr>
              <a:xfrm>
                <a:off x="2562" y="403"/>
                <a:ext cx="878" cy="633"/>
                <a:chOff x="2562" y="403"/>
                <a:chExt cx="878" cy="633"/>
              </a:xfrm>
            </p:grpSpPr>
            <p:sp>
              <p:nvSpPr>
                <p:cNvPr id="59407" name="矩形 59406"/>
                <p:cNvSpPr/>
                <p:nvPr/>
              </p:nvSpPr>
              <p:spPr>
                <a:xfrm>
                  <a:off x="2605" y="403"/>
                  <a:ext cx="792" cy="633"/>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08" name="矩形 59407"/>
                <p:cNvSpPr/>
                <p:nvPr/>
              </p:nvSpPr>
              <p:spPr>
                <a:xfrm>
                  <a:off x="2562" y="403"/>
                  <a:ext cx="878" cy="633"/>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09" name="组合 59408"/>
              <p:cNvGrpSpPr/>
              <p:nvPr/>
            </p:nvGrpSpPr>
            <p:grpSpPr>
              <a:xfrm>
                <a:off x="0" y="1036"/>
                <a:ext cx="740" cy="1459"/>
                <a:chOff x="0" y="1036"/>
                <a:chExt cx="740" cy="1459"/>
              </a:xfrm>
            </p:grpSpPr>
            <p:sp>
              <p:nvSpPr>
                <p:cNvPr id="59410" name="矩形 59409"/>
                <p:cNvSpPr/>
                <p:nvPr/>
              </p:nvSpPr>
              <p:spPr>
                <a:xfrm>
                  <a:off x="43" y="1036"/>
                  <a:ext cx="654" cy="1459"/>
                </a:xfrm>
                <a:prstGeom prst="rect">
                  <a:avLst/>
                </a:prstGeom>
                <a:noFill/>
                <a:ln w="9525">
                  <a:noFill/>
                </a:ln>
              </p:spPr>
              <p:txBody>
                <a:bodyPr/>
                <a:lstStyle/>
                <a:p>
                  <a:pPr algn="just">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11" name="矩形 59410"/>
                <p:cNvSpPr/>
                <p:nvPr/>
              </p:nvSpPr>
              <p:spPr>
                <a:xfrm>
                  <a:off x="0" y="1036"/>
                  <a:ext cx="740" cy="14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12" name="组合 59411"/>
              <p:cNvGrpSpPr/>
              <p:nvPr/>
            </p:nvGrpSpPr>
            <p:grpSpPr>
              <a:xfrm>
                <a:off x="740" y="1036"/>
                <a:ext cx="584" cy="1459"/>
                <a:chOff x="740" y="1036"/>
                <a:chExt cx="584" cy="1459"/>
              </a:xfrm>
            </p:grpSpPr>
            <p:sp>
              <p:nvSpPr>
                <p:cNvPr id="59413" name="矩形 59412"/>
                <p:cNvSpPr/>
                <p:nvPr/>
              </p:nvSpPr>
              <p:spPr>
                <a:xfrm>
                  <a:off x="783" y="1036"/>
                  <a:ext cx="498" cy="1459"/>
                </a:xfrm>
                <a:prstGeom prst="rect">
                  <a:avLst/>
                </a:prstGeom>
                <a:noFill/>
                <a:ln w="9525">
                  <a:noFill/>
                </a:ln>
              </p:spPr>
              <p:txBody>
                <a:bodyPr/>
                <a:lstStyle/>
                <a:p>
                  <a:pPr>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14" name="矩形 59413"/>
                <p:cNvSpPr/>
                <p:nvPr/>
              </p:nvSpPr>
              <p:spPr>
                <a:xfrm>
                  <a:off x="740" y="1036"/>
                  <a:ext cx="584" cy="14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15" name="组合 59414"/>
              <p:cNvGrpSpPr/>
              <p:nvPr/>
            </p:nvGrpSpPr>
            <p:grpSpPr>
              <a:xfrm>
                <a:off x="1324" y="1035"/>
                <a:ext cx="1238" cy="1900"/>
                <a:chOff x="1324" y="1035"/>
                <a:chExt cx="1238" cy="1900"/>
              </a:xfrm>
            </p:grpSpPr>
            <p:grpSp>
              <p:nvGrpSpPr>
                <p:cNvPr id="59416" name="组合 59415"/>
                <p:cNvGrpSpPr/>
                <p:nvPr/>
              </p:nvGrpSpPr>
              <p:grpSpPr>
                <a:xfrm>
                  <a:off x="1367" y="1035"/>
                  <a:ext cx="1152" cy="1900"/>
                  <a:chOff x="0" y="648"/>
                  <a:chExt cx="1152" cy="1900"/>
                </a:xfrm>
              </p:grpSpPr>
              <p:sp>
                <p:nvSpPr>
                  <p:cNvPr id="59417" name="矩形 59416"/>
                  <p:cNvSpPr/>
                  <p:nvPr/>
                </p:nvSpPr>
                <p:spPr>
                  <a:xfrm>
                    <a:off x="0" y="648"/>
                    <a:ext cx="1151" cy="404"/>
                  </a:xfrm>
                  <a:prstGeom prst="rect">
                    <a:avLst/>
                  </a:prstGeom>
                  <a:noFill/>
                  <a:ln w="9525">
                    <a:noFill/>
                  </a:ln>
                </p:spPr>
                <p:txBody>
                  <a:bodyPr>
                    <a:spAutoFit/>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18" name="矩形 59417"/>
                  <p:cNvSpPr/>
                  <p:nvPr/>
                </p:nvSpPr>
                <p:spPr>
                  <a:xfrm>
                    <a:off x="0" y="1321"/>
                    <a:ext cx="1152" cy="737"/>
                  </a:xfrm>
                  <a:prstGeom prst="rect">
                    <a:avLst/>
                  </a:prstGeom>
                  <a:noFill/>
                  <a:ln w="9525">
                    <a:noFill/>
                  </a:ln>
                </p:spPr>
                <p:txBody>
                  <a:bodyPr>
                    <a:spAutoFit/>
                  </a:bodyPr>
                  <a:lstStyle/>
                  <a:p>
                    <a:pPr>
                      <a:spcBef>
                        <a:spcPct val="50000"/>
                      </a:spcBef>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19" name="矩形 59418"/>
                  <p:cNvSpPr/>
                  <p:nvPr/>
                </p:nvSpPr>
                <p:spPr>
                  <a:xfrm>
                    <a:off x="0" y="1724"/>
                    <a:ext cx="1152" cy="824"/>
                  </a:xfrm>
                  <a:prstGeom prst="rect">
                    <a:avLst/>
                  </a:prstGeom>
                  <a:noFill/>
                  <a:ln w="9525">
                    <a:noFill/>
                  </a:ln>
                </p:spPr>
                <p:txBody>
                  <a:bodyPr>
                    <a:spAutoFit/>
                  </a:bodyPr>
                  <a:lstStyle/>
                  <a:p>
                    <a:pPr algn="just">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grpSp>
            <p:sp>
              <p:nvSpPr>
                <p:cNvPr id="59420" name="矩形 59419"/>
                <p:cNvSpPr/>
                <p:nvPr/>
              </p:nvSpPr>
              <p:spPr>
                <a:xfrm>
                  <a:off x="1324" y="1036"/>
                  <a:ext cx="1238" cy="14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21" name="组合 59420"/>
              <p:cNvGrpSpPr/>
              <p:nvPr/>
            </p:nvGrpSpPr>
            <p:grpSpPr>
              <a:xfrm>
                <a:off x="2562" y="1036"/>
                <a:ext cx="878" cy="1459"/>
                <a:chOff x="2562" y="1036"/>
                <a:chExt cx="878" cy="1459"/>
              </a:xfrm>
            </p:grpSpPr>
            <p:sp>
              <p:nvSpPr>
                <p:cNvPr id="59422" name="矩形 59421"/>
                <p:cNvSpPr/>
                <p:nvPr/>
              </p:nvSpPr>
              <p:spPr>
                <a:xfrm>
                  <a:off x="2605" y="1036"/>
                  <a:ext cx="792" cy="1459"/>
                </a:xfrm>
                <a:prstGeom prst="rect">
                  <a:avLst/>
                </a:prstGeom>
                <a:noFill/>
                <a:ln w="9525">
                  <a:noFill/>
                </a:ln>
              </p:spPr>
              <p:txBody>
                <a:bodyPr/>
                <a:lstStyle/>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23" name="矩形 59422"/>
                <p:cNvSpPr/>
                <p:nvPr/>
              </p:nvSpPr>
              <p:spPr>
                <a:xfrm>
                  <a:off x="2562" y="1036"/>
                  <a:ext cx="878" cy="14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24" name="组合 59423"/>
              <p:cNvGrpSpPr/>
              <p:nvPr/>
            </p:nvGrpSpPr>
            <p:grpSpPr>
              <a:xfrm>
                <a:off x="0" y="2495"/>
                <a:ext cx="740" cy="729"/>
                <a:chOff x="0" y="2495"/>
                <a:chExt cx="740" cy="729"/>
              </a:xfrm>
            </p:grpSpPr>
            <p:sp>
              <p:nvSpPr>
                <p:cNvPr id="59425" name="矩形 59424"/>
                <p:cNvSpPr/>
                <p:nvPr/>
              </p:nvSpPr>
              <p:spPr>
                <a:xfrm>
                  <a:off x="43" y="2495"/>
                  <a:ext cx="654" cy="729"/>
                </a:xfrm>
                <a:prstGeom prst="rect">
                  <a:avLst/>
                </a:prstGeom>
                <a:noFill/>
                <a:ln w="9525">
                  <a:noFill/>
                </a:ln>
              </p:spPr>
              <p:txBody>
                <a:bodyPr/>
                <a:lstStyle/>
                <a:p>
                  <a:pPr algn="just">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latin typeface="黑体" panose="02010609060101010101" pitchFamily="2" charset="-122"/>
                    <a:ea typeface="黑体" panose="02010609060101010101" pitchFamily="2" charset="-122"/>
                  </a:endParaRPr>
                </a:p>
              </p:txBody>
            </p:sp>
            <p:sp>
              <p:nvSpPr>
                <p:cNvPr id="59426" name="矩形 59425"/>
                <p:cNvSpPr/>
                <p:nvPr/>
              </p:nvSpPr>
              <p:spPr>
                <a:xfrm>
                  <a:off x="0" y="2495"/>
                  <a:ext cx="740" cy="72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27" name="组合 59426"/>
              <p:cNvGrpSpPr/>
              <p:nvPr/>
            </p:nvGrpSpPr>
            <p:grpSpPr>
              <a:xfrm>
                <a:off x="740" y="2495"/>
                <a:ext cx="584" cy="729"/>
                <a:chOff x="740" y="2495"/>
                <a:chExt cx="584" cy="729"/>
              </a:xfrm>
            </p:grpSpPr>
            <p:sp>
              <p:nvSpPr>
                <p:cNvPr id="59428" name="矩形 59427"/>
                <p:cNvSpPr/>
                <p:nvPr/>
              </p:nvSpPr>
              <p:spPr>
                <a:xfrm>
                  <a:off x="783" y="2495"/>
                  <a:ext cx="498" cy="729"/>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latin typeface="黑体" panose="02010609060101010101" pitchFamily="2" charset="-122"/>
                    <a:ea typeface="黑体" panose="02010609060101010101" pitchFamily="2" charset="-122"/>
                  </a:endParaRPr>
                </a:p>
              </p:txBody>
            </p:sp>
            <p:sp>
              <p:nvSpPr>
                <p:cNvPr id="59429" name="矩形 59428"/>
                <p:cNvSpPr/>
                <p:nvPr/>
              </p:nvSpPr>
              <p:spPr>
                <a:xfrm>
                  <a:off x="740" y="2495"/>
                  <a:ext cx="584" cy="72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30" name="组合 59429"/>
              <p:cNvGrpSpPr/>
              <p:nvPr/>
            </p:nvGrpSpPr>
            <p:grpSpPr>
              <a:xfrm>
                <a:off x="1324" y="2495"/>
                <a:ext cx="1238" cy="729"/>
                <a:chOff x="1324" y="2495"/>
                <a:chExt cx="1238" cy="729"/>
              </a:xfrm>
            </p:grpSpPr>
            <p:sp>
              <p:nvSpPr>
                <p:cNvPr id="59431" name="矩形 59430"/>
                <p:cNvSpPr/>
                <p:nvPr/>
              </p:nvSpPr>
              <p:spPr>
                <a:xfrm>
                  <a:off x="1367" y="2495"/>
                  <a:ext cx="1152" cy="729"/>
                </a:xfrm>
                <a:prstGeom prst="rect">
                  <a:avLst/>
                </a:prstGeom>
                <a:noFill/>
                <a:ln w="9525">
                  <a:noFill/>
                </a:ln>
              </p:spPr>
              <p:txBody>
                <a:bodyPr/>
                <a:lstStyle/>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32" name="矩形 59431"/>
                <p:cNvSpPr/>
                <p:nvPr/>
              </p:nvSpPr>
              <p:spPr>
                <a:xfrm>
                  <a:off x="1324" y="2495"/>
                  <a:ext cx="1238" cy="72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33" name="组合 59432"/>
              <p:cNvGrpSpPr/>
              <p:nvPr/>
            </p:nvGrpSpPr>
            <p:grpSpPr>
              <a:xfrm>
                <a:off x="2562" y="2495"/>
                <a:ext cx="878" cy="729"/>
                <a:chOff x="2562" y="2495"/>
                <a:chExt cx="878" cy="729"/>
              </a:xfrm>
            </p:grpSpPr>
            <p:sp>
              <p:nvSpPr>
                <p:cNvPr id="59434" name="矩形 59433"/>
                <p:cNvSpPr/>
                <p:nvPr/>
              </p:nvSpPr>
              <p:spPr>
                <a:xfrm>
                  <a:off x="2605" y="2495"/>
                  <a:ext cx="792" cy="729"/>
                </a:xfrm>
                <a:prstGeom prst="rect">
                  <a:avLst/>
                </a:prstGeom>
                <a:noFill/>
                <a:ln w="9525">
                  <a:noFill/>
                </a:ln>
              </p:spPr>
              <p:txBody>
                <a:bodyPr/>
                <a:lstStyle/>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35" name="矩形 59434"/>
                <p:cNvSpPr/>
                <p:nvPr/>
              </p:nvSpPr>
              <p:spPr>
                <a:xfrm>
                  <a:off x="2562" y="2495"/>
                  <a:ext cx="878" cy="72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36" name="组合 59435"/>
              <p:cNvGrpSpPr/>
              <p:nvPr/>
            </p:nvGrpSpPr>
            <p:grpSpPr>
              <a:xfrm>
                <a:off x="0" y="3224"/>
                <a:ext cx="740" cy="518"/>
                <a:chOff x="0" y="3224"/>
                <a:chExt cx="740" cy="518"/>
              </a:xfrm>
            </p:grpSpPr>
            <p:sp>
              <p:nvSpPr>
                <p:cNvPr id="59437" name="矩形 59436"/>
                <p:cNvSpPr/>
                <p:nvPr/>
              </p:nvSpPr>
              <p:spPr>
                <a:xfrm>
                  <a:off x="43" y="3224"/>
                  <a:ext cx="654" cy="518"/>
                </a:xfrm>
                <a:prstGeom prst="rect">
                  <a:avLst/>
                </a:prstGeom>
                <a:noFill/>
                <a:ln w="9525">
                  <a:noFill/>
                </a:ln>
              </p:spPr>
              <p:txBody>
                <a:bodyPr/>
                <a:lstStyle/>
                <a:p>
                  <a:pPr algn="just"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38" name="矩形 59437"/>
                <p:cNvSpPr/>
                <p:nvPr/>
              </p:nvSpPr>
              <p:spPr>
                <a:xfrm>
                  <a:off x="0" y="3224"/>
                  <a:ext cx="740" cy="518"/>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39" name="组合 59438"/>
              <p:cNvGrpSpPr/>
              <p:nvPr/>
            </p:nvGrpSpPr>
            <p:grpSpPr>
              <a:xfrm>
                <a:off x="740" y="3224"/>
                <a:ext cx="584" cy="518"/>
                <a:chOff x="740" y="3224"/>
                <a:chExt cx="584" cy="518"/>
              </a:xfrm>
            </p:grpSpPr>
            <p:sp>
              <p:nvSpPr>
                <p:cNvPr id="59440" name="矩形 59439"/>
                <p:cNvSpPr/>
                <p:nvPr/>
              </p:nvSpPr>
              <p:spPr>
                <a:xfrm>
                  <a:off x="783" y="3224"/>
                  <a:ext cx="498" cy="518"/>
                </a:xfrm>
                <a:prstGeom prst="rect">
                  <a:avLst/>
                </a:prstGeom>
                <a:noFill/>
                <a:ln w="9525">
                  <a:noFill/>
                </a:ln>
              </p:spPr>
              <p:txBody>
                <a:bodyPr/>
                <a:lstStyle/>
                <a:p>
                  <a:pPr algn="just" eaLnBrk="0" hangingPunct="0">
                    <a:buClr>
                      <a:schemeClr val="bg1"/>
                    </a:buClr>
                  </a:pPr>
                  <a:endParaRPr sz="2800" b="1">
                    <a:solidFill>
                      <a:srgbClr val="0000FF"/>
                    </a:solidFill>
                    <a:latin typeface="黑体" panose="02010609060101010101" pitchFamily="2" charset="-122"/>
                    <a:ea typeface="黑体" panose="02010609060101010101" pitchFamily="2" charset="-122"/>
                  </a:endParaRPr>
                </a:p>
              </p:txBody>
            </p:sp>
            <p:sp>
              <p:nvSpPr>
                <p:cNvPr id="59441" name="矩形 59440"/>
                <p:cNvSpPr/>
                <p:nvPr/>
              </p:nvSpPr>
              <p:spPr>
                <a:xfrm>
                  <a:off x="740" y="3224"/>
                  <a:ext cx="584" cy="518"/>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42" name="组合 59441"/>
              <p:cNvGrpSpPr/>
              <p:nvPr/>
            </p:nvGrpSpPr>
            <p:grpSpPr>
              <a:xfrm>
                <a:off x="1324" y="3224"/>
                <a:ext cx="1238" cy="518"/>
                <a:chOff x="1324" y="3224"/>
                <a:chExt cx="1238" cy="518"/>
              </a:xfrm>
            </p:grpSpPr>
            <p:sp>
              <p:nvSpPr>
                <p:cNvPr id="59443" name="矩形 59442"/>
                <p:cNvSpPr/>
                <p:nvPr/>
              </p:nvSpPr>
              <p:spPr>
                <a:xfrm>
                  <a:off x="1367" y="3224"/>
                  <a:ext cx="1152" cy="518"/>
                </a:xfrm>
                <a:prstGeom prst="rect">
                  <a:avLst/>
                </a:prstGeom>
                <a:noFill/>
                <a:ln w="9525">
                  <a:noFill/>
                </a:ln>
              </p:spPr>
              <p:txBody>
                <a:bodyPr/>
                <a:lstStyle/>
                <a:p>
                  <a:pPr algn="just">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44" name="矩形 59443"/>
                <p:cNvSpPr/>
                <p:nvPr/>
              </p:nvSpPr>
              <p:spPr>
                <a:xfrm>
                  <a:off x="1324" y="3224"/>
                  <a:ext cx="1238" cy="518"/>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45" name="组合 59444"/>
              <p:cNvGrpSpPr/>
              <p:nvPr/>
            </p:nvGrpSpPr>
            <p:grpSpPr>
              <a:xfrm>
                <a:off x="2562" y="3224"/>
                <a:ext cx="878" cy="518"/>
                <a:chOff x="2562" y="3224"/>
                <a:chExt cx="878" cy="518"/>
              </a:xfrm>
            </p:grpSpPr>
            <p:sp>
              <p:nvSpPr>
                <p:cNvPr id="59446" name="矩形 59445"/>
                <p:cNvSpPr/>
                <p:nvPr/>
              </p:nvSpPr>
              <p:spPr>
                <a:xfrm>
                  <a:off x="2605" y="3224"/>
                  <a:ext cx="792" cy="518"/>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latin typeface="黑体" panose="02010609060101010101" pitchFamily="2" charset="-122"/>
                    <a:ea typeface="黑体" panose="02010609060101010101" pitchFamily="2" charset="-122"/>
                  </a:endParaRPr>
                </a:p>
              </p:txBody>
            </p:sp>
            <p:sp>
              <p:nvSpPr>
                <p:cNvPr id="59447" name="矩形 59446"/>
                <p:cNvSpPr/>
                <p:nvPr/>
              </p:nvSpPr>
              <p:spPr>
                <a:xfrm>
                  <a:off x="2562" y="3224"/>
                  <a:ext cx="878" cy="518"/>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48" name="组合 59447"/>
              <p:cNvGrpSpPr/>
              <p:nvPr/>
            </p:nvGrpSpPr>
            <p:grpSpPr>
              <a:xfrm>
                <a:off x="0" y="3742"/>
                <a:ext cx="740" cy="959"/>
                <a:chOff x="0" y="3742"/>
                <a:chExt cx="740" cy="959"/>
              </a:xfrm>
            </p:grpSpPr>
            <p:sp>
              <p:nvSpPr>
                <p:cNvPr id="59449" name="矩形 59448"/>
                <p:cNvSpPr/>
                <p:nvPr/>
              </p:nvSpPr>
              <p:spPr>
                <a:xfrm>
                  <a:off x="43" y="3742"/>
                  <a:ext cx="654" cy="959"/>
                </a:xfrm>
                <a:prstGeom prst="rect">
                  <a:avLst/>
                </a:prstGeom>
                <a:noFill/>
                <a:ln w="9525">
                  <a:noFill/>
                </a:ln>
              </p:spPr>
              <p:txBody>
                <a:bodyPr/>
                <a:lstStyle/>
                <a:p>
                  <a:pPr algn="just"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algn="just"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50" name="矩形 59449"/>
                <p:cNvSpPr/>
                <p:nvPr/>
              </p:nvSpPr>
              <p:spPr>
                <a:xfrm>
                  <a:off x="0" y="3742"/>
                  <a:ext cx="740" cy="9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51" name="组合 59450"/>
              <p:cNvGrpSpPr/>
              <p:nvPr/>
            </p:nvGrpSpPr>
            <p:grpSpPr>
              <a:xfrm>
                <a:off x="740" y="3742"/>
                <a:ext cx="584" cy="959"/>
                <a:chOff x="740" y="3742"/>
                <a:chExt cx="584" cy="959"/>
              </a:xfrm>
            </p:grpSpPr>
            <p:sp>
              <p:nvSpPr>
                <p:cNvPr id="59452" name="矩形 59451"/>
                <p:cNvSpPr/>
                <p:nvPr/>
              </p:nvSpPr>
              <p:spPr>
                <a:xfrm>
                  <a:off x="783" y="3742"/>
                  <a:ext cx="498" cy="959"/>
                </a:xfrm>
                <a:prstGeom prst="rect">
                  <a:avLst/>
                </a:prstGeom>
                <a:noFill/>
                <a:ln w="9525">
                  <a:noFill/>
                </a:ln>
              </p:spPr>
              <p:txBody>
                <a:bodyPr/>
                <a:lstStyle/>
                <a:p>
                  <a:pPr>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53" name="矩形 59452"/>
                <p:cNvSpPr/>
                <p:nvPr/>
              </p:nvSpPr>
              <p:spPr>
                <a:xfrm>
                  <a:off x="740" y="3742"/>
                  <a:ext cx="584" cy="9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54" name="组合 59453"/>
              <p:cNvGrpSpPr/>
              <p:nvPr/>
            </p:nvGrpSpPr>
            <p:grpSpPr>
              <a:xfrm>
                <a:off x="1324" y="3742"/>
                <a:ext cx="1238" cy="959"/>
                <a:chOff x="1324" y="3742"/>
                <a:chExt cx="1238" cy="959"/>
              </a:xfrm>
            </p:grpSpPr>
            <p:sp>
              <p:nvSpPr>
                <p:cNvPr id="59455" name="矩形 59454"/>
                <p:cNvSpPr/>
                <p:nvPr/>
              </p:nvSpPr>
              <p:spPr>
                <a:xfrm>
                  <a:off x="1367" y="3742"/>
                  <a:ext cx="1152" cy="959"/>
                </a:xfrm>
                <a:prstGeom prst="rect">
                  <a:avLst/>
                </a:prstGeom>
                <a:noFill/>
                <a:ln w="9525">
                  <a:noFill/>
                </a:ln>
              </p:spPr>
              <p:txBody>
                <a:bodyPr/>
                <a:lstStyle/>
                <a:p>
                  <a:pPr algn="just" eaLnBrk="0" hangingPunct="0">
                    <a:buClr>
                      <a:schemeClr val="bg1"/>
                    </a:buClr>
                  </a:pPr>
                  <a:endParaRPr sz="2800" b="1">
                    <a:solidFill>
                      <a:srgbClr val="0000FF"/>
                    </a:solidFill>
                    <a:latin typeface="黑体" panose="02010609060101010101" pitchFamily="2" charset="-122"/>
                    <a:ea typeface="黑体" panose="02010609060101010101" pitchFamily="2" charset="-122"/>
                  </a:endParaRPr>
                </a:p>
              </p:txBody>
            </p:sp>
            <p:sp>
              <p:nvSpPr>
                <p:cNvPr id="59456" name="矩形 59455"/>
                <p:cNvSpPr/>
                <p:nvPr/>
              </p:nvSpPr>
              <p:spPr>
                <a:xfrm>
                  <a:off x="1324" y="3742"/>
                  <a:ext cx="1238" cy="9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nvGrpSpPr>
              <p:cNvPr id="59457" name="组合 59456"/>
              <p:cNvGrpSpPr/>
              <p:nvPr/>
            </p:nvGrpSpPr>
            <p:grpSpPr>
              <a:xfrm>
                <a:off x="2562" y="3742"/>
                <a:ext cx="878" cy="959"/>
                <a:chOff x="2562" y="3742"/>
                <a:chExt cx="878" cy="959"/>
              </a:xfrm>
            </p:grpSpPr>
            <p:sp>
              <p:nvSpPr>
                <p:cNvPr id="59458" name="矩形 59457"/>
                <p:cNvSpPr/>
                <p:nvPr/>
              </p:nvSpPr>
              <p:spPr>
                <a:xfrm>
                  <a:off x="2605" y="3742"/>
                  <a:ext cx="792" cy="959"/>
                </a:xfrm>
                <a:prstGeom prst="rect">
                  <a:avLst/>
                </a:prstGeom>
                <a:noFill/>
                <a:ln w="9525">
                  <a:noFill/>
                </a:ln>
              </p:spPr>
              <p:txBody>
                <a:bodyPr/>
                <a:lstStyle/>
                <a:p>
                  <a:pPr>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r>
                    <a:rPr lang="en-US" altLang="zh-CN" sz="2800" b="1">
                      <a:solidFill>
                        <a:srgbClr val="0000FF"/>
                      </a:solidFill>
                      <a:latin typeface="黑体" panose="02010609060101010101" pitchFamily="2" charset="-122"/>
                      <a:ea typeface="黑体" panose="02010609060101010101" pitchFamily="2" charset="-122"/>
                    </a:rPr>
                    <a:t> </a:t>
                  </a:r>
                  <a:endParaRPr lang="en-US" altLang="zh-CN" sz="2800" b="1">
                    <a:solidFill>
                      <a:srgbClr val="0000FF"/>
                    </a:solidFill>
                    <a:latin typeface="黑体" panose="02010609060101010101" pitchFamily="2" charset="-122"/>
                    <a:ea typeface="黑体" panose="02010609060101010101" pitchFamily="2" charset="-122"/>
                  </a:endParaRPr>
                </a:p>
                <a:p>
                  <a:pPr eaLnBrk="0" hangingPunct="0">
                    <a:buClr>
                      <a:schemeClr val="bg1"/>
                    </a:buClr>
                  </a:pPr>
                  <a:endParaRPr lang="en-US" altLang="zh-CN" sz="2800" b="1">
                    <a:solidFill>
                      <a:srgbClr val="0000FF"/>
                    </a:solidFill>
                    <a:latin typeface="黑体" panose="02010609060101010101" pitchFamily="2" charset="-122"/>
                    <a:ea typeface="黑体" panose="02010609060101010101" pitchFamily="2" charset="-122"/>
                  </a:endParaRPr>
                </a:p>
              </p:txBody>
            </p:sp>
            <p:sp>
              <p:nvSpPr>
                <p:cNvPr id="59459" name="矩形 59458"/>
                <p:cNvSpPr/>
                <p:nvPr/>
              </p:nvSpPr>
              <p:spPr>
                <a:xfrm>
                  <a:off x="2562" y="3742"/>
                  <a:ext cx="878" cy="959"/>
                </a:xfrm>
                <a:prstGeom prst="rect">
                  <a:avLst/>
                </a:prstGeom>
                <a:noFill/>
                <a:ln w="7"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grpSp>
        <p:sp>
          <p:nvSpPr>
            <p:cNvPr id="59460" name="矩形 59459"/>
            <p:cNvSpPr/>
            <p:nvPr/>
          </p:nvSpPr>
          <p:spPr>
            <a:xfrm>
              <a:off x="-3" y="400"/>
              <a:ext cx="3446" cy="4304"/>
            </a:xfrm>
            <a:prstGeom prst="rect">
              <a:avLst/>
            </a:prstGeom>
            <a:noFill/>
            <a:ln w="11112" cap="flat" cmpd="sng">
              <a:solidFill>
                <a:srgbClr val="A0A0A0"/>
              </a:solidFill>
              <a:prstDash val="solid"/>
              <a:miter/>
              <a:headEnd type="none" w="med" len="med"/>
              <a:tailEnd type="none" w="med" len="med"/>
            </a:ln>
          </p:spPr>
          <p:txBody>
            <a:bodyPr/>
            <a:lstStyle/>
            <a:p>
              <a:endParaRPr lang="zh-CN" altLang="en-US" sz="2800" b="1">
                <a:solidFill>
                  <a:srgbClr val="0000FF"/>
                </a:solidFill>
                <a:latin typeface="黑体" panose="02010609060101010101" pitchFamily="2" charset="-122"/>
                <a:ea typeface="黑体" panose="02010609060101010101" pitchFamily="2" charset="-122"/>
              </a:endParaRPr>
            </a:p>
          </p:txBody>
        </p:sp>
      </p:grpSp>
      <p:sp>
        <p:nvSpPr>
          <p:cNvPr id="59461" name="文本框 59460"/>
          <p:cNvSpPr txBox="1"/>
          <p:nvPr/>
        </p:nvSpPr>
        <p:spPr>
          <a:xfrm>
            <a:off x="673735" y="2050415"/>
            <a:ext cx="990600" cy="953135"/>
          </a:xfrm>
          <a:prstGeom prst="rect">
            <a:avLst/>
          </a:prstGeom>
          <a:noFill/>
          <a:ln w="9525">
            <a:noFill/>
          </a:ln>
        </p:spPr>
        <p:txBody>
          <a:bodyPr>
            <a:spAutoFit/>
          </a:bodyPr>
          <a:lstStyle/>
          <a:p>
            <a:pPr eaLnBrk="0" hangingPunct="0">
              <a:buClr>
                <a:schemeClr val="bg1"/>
              </a:buClr>
            </a:pPr>
            <a:r>
              <a:rPr lang="zh-CN" altLang="en-US" sz="2800" b="1">
                <a:solidFill>
                  <a:srgbClr val="0000FF"/>
                </a:solidFill>
                <a:latin typeface="黑体" panose="02010609060101010101" pitchFamily="2" charset="-122"/>
                <a:ea typeface="黑体" panose="02010609060101010101" pitchFamily="2" charset="-122"/>
              </a:rPr>
              <a:t>定义</a:t>
            </a:r>
            <a:endParaRPr lang="zh-CN" altLang="en-US" sz="2800" b="1">
              <a:solidFill>
                <a:srgbClr val="0000FF"/>
              </a:solidFill>
              <a:latin typeface="黑体" panose="02010609060101010101" pitchFamily="2" charset="-122"/>
              <a:ea typeface="黑体" panose="02010609060101010101" pitchFamily="2" charset="-122"/>
            </a:endParaRPr>
          </a:p>
          <a:p>
            <a:pPr>
              <a:buClr>
                <a:schemeClr val="bg1"/>
              </a:buClr>
            </a:pP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2" name="文本框 59461"/>
          <p:cNvSpPr txBox="1"/>
          <p:nvPr/>
        </p:nvSpPr>
        <p:spPr>
          <a:xfrm>
            <a:off x="2042795" y="913765"/>
            <a:ext cx="1704975" cy="521970"/>
          </a:xfrm>
          <a:prstGeom prst="rect">
            <a:avLst/>
          </a:prstGeom>
          <a:noFill/>
          <a:ln w="9525">
            <a:noFill/>
          </a:ln>
        </p:spPr>
        <p:txBody>
          <a:bodyPr wrap="square">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范德华力</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3" name="文本框 59462"/>
          <p:cNvSpPr txBox="1"/>
          <p:nvPr/>
        </p:nvSpPr>
        <p:spPr>
          <a:xfrm>
            <a:off x="4419600" y="974725"/>
            <a:ext cx="1530350" cy="521970"/>
          </a:xfrm>
          <a:prstGeom prst="rect">
            <a:avLst/>
          </a:prstGeom>
          <a:noFill/>
          <a:ln w="9525">
            <a:noFill/>
          </a:ln>
        </p:spPr>
        <p:txBody>
          <a:bodyPr>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氢键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4" name="文本框 59463"/>
          <p:cNvSpPr txBox="1"/>
          <p:nvPr/>
        </p:nvSpPr>
        <p:spPr>
          <a:xfrm>
            <a:off x="7162800" y="914400"/>
            <a:ext cx="1447800" cy="521970"/>
          </a:xfrm>
          <a:prstGeom prst="rect">
            <a:avLst/>
          </a:prstGeom>
          <a:noFill/>
          <a:ln w="9525">
            <a:noFill/>
          </a:ln>
        </p:spPr>
        <p:txBody>
          <a:bodyPr>
            <a:spAutoFit/>
          </a:bodyPr>
          <a:lstStyle/>
          <a:p>
            <a:pPr algn="ctr" eaLnBrk="0" hangingPunct="0">
              <a:buClr>
                <a:schemeClr val="bg1"/>
              </a:buClr>
            </a:pPr>
            <a:r>
              <a:rPr lang="zh-CN" altLang="en-US" sz="2800" b="1">
                <a:solidFill>
                  <a:srgbClr val="0000FF"/>
                </a:solidFill>
                <a:latin typeface="黑体" panose="02010609060101010101" pitchFamily="2" charset="-122"/>
                <a:ea typeface="黑体" panose="02010609060101010101" pitchFamily="2" charset="-122"/>
              </a:rPr>
              <a:t>共价键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5" name="文本框 59464"/>
          <p:cNvSpPr txBox="1"/>
          <p:nvPr/>
        </p:nvSpPr>
        <p:spPr>
          <a:xfrm>
            <a:off x="236220" y="3657600"/>
            <a:ext cx="1897380" cy="521970"/>
          </a:xfrm>
          <a:prstGeom prst="rect">
            <a:avLst/>
          </a:prstGeom>
          <a:noFill/>
          <a:ln w="9525">
            <a:noFill/>
          </a:ln>
        </p:spPr>
        <p:txBody>
          <a:bodyPr wrap="square">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作用微粒</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6" name="文本框 59465"/>
          <p:cNvSpPr txBox="1"/>
          <p:nvPr/>
        </p:nvSpPr>
        <p:spPr>
          <a:xfrm>
            <a:off x="2133600" y="1676400"/>
            <a:ext cx="1463675" cy="1814830"/>
          </a:xfrm>
          <a:prstGeom prst="rect">
            <a:avLst/>
          </a:prstGeom>
          <a:noFill/>
          <a:ln w="9525">
            <a:noFill/>
          </a:ln>
        </p:spPr>
        <p:txBody>
          <a:bodyPr>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分子间普遍存在的作用力</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7" name="文本框 59466"/>
          <p:cNvSpPr txBox="1"/>
          <p:nvPr/>
        </p:nvSpPr>
        <p:spPr>
          <a:xfrm>
            <a:off x="3657600" y="1676400"/>
            <a:ext cx="3037840" cy="1938020"/>
          </a:xfrm>
          <a:prstGeom prst="rect">
            <a:avLst/>
          </a:prstGeom>
          <a:noFill/>
          <a:ln w="9525">
            <a:noFill/>
          </a:ln>
        </p:spPr>
        <p:txBody>
          <a:bodyPr wrap="square">
            <a:spAutoFit/>
          </a:bodyPr>
          <a:lstStyle/>
          <a:p>
            <a:pPr>
              <a:buClr>
                <a:schemeClr val="bg1"/>
              </a:buClr>
            </a:pPr>
            <a:r>
              <a:rPr lang="zh-CN" altLang="en-US" sz="2400" b="1">
                <a:solidFill>
                  <a:srgbClr val="0000FF"/>
                </a:solidFill>
                <a:latin typeface="黑体" panose="02010609060101010101" pitchFamily="2" charset="-122"/>
                <a:ea typeface="黑体" panose="02010609060101010101" pitchFamily="2" charset="-122"/>
              </a:rPr>
              <a:t>已经与电负性很强的原子形成共价键的氢原子与另一分子中电负性很强的原子之间的作用力</a:t>
            </a:r>
            <a:endParaRPr lang="zh-CN" altLang="en-US" sz="2400" b="1">
              <a:solidFill>
                <a:srgbClr val="0000FF"/>
              </a:solidFill>
              <a:latin typeface="黑体" panose="02010609060101010101" pitchFamily="2" charset="-122"/>
              <a:ea typeface="黑体" panose="02010609060101010101" pitchFamily="2" charset="-122"/>
            </a:endParaRPr>
          </a:p>
        </p:txBody>
      </p:sp>
      <p:sp>
        <p:nvSpPr>
          <p:cNvPr id="59468" name="文本框 59467"/>
          <p:cNvSpPr txBox="1"/>
          <p:nvPr/>
        </p:nvSpPr>
        <p:spPr>
          <a:xfrm>
            <a:off x="6802755" y="1676400"/>
            <a:ext cx="2112645" cy="2245360"/>
          </a:xfrm>
          <a:prstGeom prst="rect">
            <a:avLst/>
          </a:prstGeom>
          <a:noFill/>
          <a:ln w="9525">
            <a:noFill/>
          </a:ln>
        </p:spPr>
        <p:txBody>
          <a:bodyPr wrap="square">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原子之间通过共用电子对形成的化学键</a:t>
            </a:r>
            <a:endParaRPr lang="zh-CN" altLang="en-US" sz="2800" b="1">
              <a:solidFill>
                <a:srgbClr val="0000FF"/>
              </a:solidFill>
              <a:latin typeface="黑体" panose="02010609060101010101" pitchFamily="2" charset="-122"/>
              <a:ea typeface="黑体" panose="02010609060101010101" pitchFamily="2" charset="-122"/>
            </a:endParaRPr>
          </a:p>
          <a:p>
            <a:pPr>
              <a:buClr>
                <a:schemeClr val="bg1"/>
              </a:buClr>
            </a:pP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69" name="文本框 59468"/>
          <p:cNvSpPr txBox="1"/>
          <p:nvPr/>
        </p:nvSpPr>
        <p:spPr>
          <a:xfrm>
            <a:off x="6934200" y="3581400"/>
            <a:ext cx="2209800" cy="1383665"/>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相邻原子之间</a:t>
            </a:r>
            <a:endParaRPr lang="zh-CN" altLang="en-US" sz="2800" b="1">
              <a:solidFill>
                <a:srgbClr val="FF0000"/>
              </a:solidFill>
              <a:latin typeface="黑体" panose="02010609060101010101" pitchFamily="2" charset="-122"/>
              <a:ea typeface="黑体" panose="02010609060101010101" pitchFamily="2" charset="-122"/>
            </a:endParaRPr>
          </a:p>
          <a:p>
            <a:pPr>
              <a:buClr>
                <a:schemeClr val="bg1"/>
              </a:buClr>
            </a:pP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0" name="文本框 59469"/>
          <p:cNvSpPr txBox="1"/>
          <p:nvPr/>
        </p:nvSpPr>
        <p:spPr>
          <a:xfrm>
            <a:off x="3573780" y="3542665"/>
            <a:ext cx="3276600" cy="829945"/>
          </a:xfrm>
          <a:prstGeom prst="rect">
            <a:avLst/>
          </a:prstGeom>
          <a:noFill/>
          <a:ln w="9525">
            <a:noFill/>
          </a:ln>
        </p:spPr>
        <p:txBody>
          <a:bodyPr>
            <a:spAutoFit/>
          </a:bodyPr>
          <a:lstStyle/>
          <a:p>
            <a:pPr>
              <a:buClr>
                <a:schemeClr val="bg1"/>
              </a:buClr>
            </a:pPr>
            <a:r>
              <a:rPr lang="zh-CN" altLang="en-US" sz="2400" b="1">
                <a:solidFill>
                  <a:srgbClr val="FF0000"/>
                </a:solidFill>
                <a:latin typeface="黑体" panose="02010609060101010101" pitchFamily="2" charset="-122"/>
                <a:ea typeface="黑体" panose="02010609060101010101" pitchFamily="2" charset="-122"/>
              </a:rPr>
              <a:t>分子间或分子内氢原子与电负性强</a:t>
            </a:r>
            <a:r>
              <a:rPr lang="en-US" altLang="zh-CN" sz="2400" b="1">
                <a:solidFill>
                  <a:srgbClr val="FF0000"/>
                </a:solidFill>
                <a:latin typeface="黑体" panose="02010609060101010101" pitchFamily="2" charset="-122"/>
                <a:ea typeface="黑体" panose="02010609060101010101" pitchFamily="2" charset="-122"/>
              </a:rPr>
              <a:t>F</a:t>
            </a:r>
            <a:r>
              <a:rPr lang="zh-CN" altLang="en-US" sz="2400" b="1">
                <a:solidFill>
                  <a:srgbClr val="FF0000"/>
                </a:solidFill>
                <a:latin typeface="黑体" panose="02010609060101010101" pitchFamily="2" charset="-122"/>
                <a:ea typeface="黑体" panose="02010609060101010101" pitchFamily="2" charset="-122"/>
              </a:rPr>
              <a:t>、</a:t>
            </a:r>
            <a:r>
              <a:rPr lang="en-US" altLang="zh-CN" sz="2400" b="1">
                <a:solidFill>
                  <a:srgbClr val="FF0000"/>
                </a:solidFill>
                <a:latin typeface="黑体" panose="02010609060101010101" pitchFamily="2" charset="-122"/>
                <a:ea typeface="黑体" panose="02010609060101010101" pitchFamily="2" charset="-122"/>
              </a:rPr>
              <a:t>O</a:t>
            </a:r>
            <a:r>
              <a:rPr lang="zh-CN" altLang="en-US" sz="2400" b="1">
                <a:solidFill>
                  <a:srgbClr val="FF0000"/>
                </a:solidFill>
                <a:latin typeface="黑体" panose="02010609060101010101" pitchFamily="2" charset="-122"/>
                <a:ea typeface="黑体" panose="02010609060101010101" pitchFamily="2" charset="-122"/>
              </a:rPr>
              <a:t>、</a:t>
            </a:r>
            <a:r>
              <a:rPr lang="en-US" altLang="zh-CN" sz="2400" b="1">
                <a:solidFill>
                  <a:srgbClr val="FF0000"/>
                </a:solidFill>
                <a:latin typeface="黑体" panose="02010609060101010101" pitchFamily="2" charset="-122"/>
                <a:ea typeface="黑体" panose="02010609060101010101" pitchFamily="2" charset="-122"/>
              </a:rPr>
              <a:t>N</a:t>
            </a:r>
            <a:r>
              <a:rPr lang="zh-CN" altLang="en-US" sz="2400" b="1">
                <a:solidFill>
                  <a:srgbClr val="FF0000"/>
                </a:solidFill>
                <a:latin typeface="黑体" panose="02010609060101010101" pitchFamily="2" charset="-122"/>
                <a:ea typeface="黑体" panose="02010609060101010101" pitchFamily="2" charset="-122"/>
              </a:rPr>
              <a:t>间</a:t>
            </a:r>
            <a:endParaRPr lang="zh-CN" altLang="en-US" sz="2400" b="1">
              <a:solidFill>
                <a:srgbClr val="FF0000"/>
              </a:solidFill>
              <a:latin typeface="黑体" panose="02010609060101010101" pitchFamily="2" charset="-122"/>
              <a:ea typeface="黑体" panose="02010609060101010101" pitchFamily="2" charset="-122"/>
            </a:endParaRPr>
          </a:p>
        </p:txBody>
      </p:sp>
      <p:sp>
        <p:nvSpPr>
          <p:cNvPr id="59471" name="文本框 59470"/>
          <p:cNvSpPr txBox="1"/>
          <p:nvPr/>
        </p:nvSpPr>
        <p:spPr>
          <a:xfrm>
            <a:off x="2209800" y="3542665"/>
            <a:ext cx="1371600" cy="953135"/>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分子之间</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2" name="文本框 59471"/>
          <p:cNvSpPr txBox="1"/>
          <p:nvPr/>
        </p:nvSpPr>
        <p:spPr>
          <a:xfrm>
            <a:off x="838200" y="4572000"/>
            <a:ext cx="1066800" cy="521970"/>
          </a:xfrm>
          <a:prstGeom prst="rect">
            <a:avLst/>
          </a:prstGeom>
          <a:noFill/>
          <a:ln w="9525">
            <a:noFill/>
          </a:ln>
        </p:spPr>
        <p:txBody>
          <a:bodyPr>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强弱</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73" name="文本框 59472"/>
          <p:cNvSpPr txBox="1"/>
          <p:nvPr/>
        </p:nvSpPr>
        <p:spPr>
          <a:xfrm>
            <a:off x="2362200" y="4495800"/>
            <a:ext cx="762000" cy="521970"/>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弱</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4" name="文本框 59473"/>
          <p:cNvSpPr txBox="1"/>
          <p:nvPr/>
        </p:nvSpPr>
        <p:spPr>
          <a:xfrm>
            <a:off x="4038600" y="4572000"/>
            <a:ext cx="1219200" cy="521970"/>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较强</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5" name="文本框 59474"/>
          <p:cNvSpPr txBox="1"/>
          <p:nvPr/>
        </p:nvSpPr>
        <p:spPr>
          <a:xfrm>
            <a:off x="7239000" y="4495800"/>
            <a:ext cx="1143000" cy="521970"/>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很强</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6" name="文本框 59475"/>
          <p:cNvSpPr txBox="1"/>
          <p:nvPr/>
        </p:nvSpPr>
        <p:spPr>
          <a:xfrm>
            <a:off x="304165" y="5093970"/>
            <a:ext cx="1753235" cy="953135"/>
          </a:xfrm>
          <a:prstGeom prst="rect">
            <a:avLst/>
          </a:prstGeom>
          <a:noFill/>
          <a:ln w="9525">
            <a:noFill/>
          </a:ln>
        </p:spPr>
        <p:txBody>
          <a:bodyPr wrap="square">
            <a:spAutoFit/>
          </a:bodyPr>
          <a:lstStyle/>
          <a:p>
            <a:pPr>
              <a:buClr>
                <a:schemeClr val="bg1"/>
              </a:buClr>
            </a:pPr>
            <a:r>
              <a:rPr lang="zh-CN" altLang="en-US" sz="2800" b="1">
                <a:solidFill>
                  <a:srgbClr val="0000FF"/>
                </a:solidFill>
                <a:latin typeface="黑体" panose="02010609060101010101" pitchFamily="2" charset="-122"/>
                <a:ea typeface="黑体" panose="02010609060101010101" pitchFamily="2" charset="-122"/>
              </a:rPr>
              <a:t>对物质性质的影响</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9477" name="文本框 59476"/>
          <p:cNvSpPr txBox="1"/>
          <p:nvPr/>
        </p:nvSpPr>
        <p:spPr>
          <a:xfrm>
            <a:off x="2103755" y="5224145"/>
            <a:ext cx="1524000" cy="953135"/>
          </a:xfrm>
          <a:prstGeom prst="rect">
            <a:avLst/>
          </a:prstGeom>
          <a:noFill/>
          <a:ln w="9525">
            <a:noFill/>
          </a:ln>
        </p:spPr>
        <p:txBody>
          <a:bodyPr>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物质熔沸点</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59478" name="文本框 59477"/>
          <p:cNvSpPr txBox="1"/>
          <p:nvPr/>
        </p:nvSpPr>
        <p:spPr>
          <a:xfrm>
            <a:off x="3627755" y="5081270"/>
            <a:ext cx="3067685" cy="1198880"/>
          </a:xfrm>
          <a:prstGeom prst="rect">
            <a:avLst/>
          </a:prstGeom>
          <a:noFill/>
          <a:ln w="9525">
            <a:noFill/>
          </a:ln>
        </p:spPr>
        <p:txBody>
          <a:bodyPr wrap="square">
            <a:spAutoFit/>
          </a:bodyPr>
          <a:lstStyle/>
          <a:p>
            <a:pPr>
              <a:buClr>
                <a:schemeClr val="bg1"/>
              </a:buClr>
            </a:pPr>
            <a:r>
              <a:rPr lang="zh-CN" altLang="en-US" sz="2400" b="1">
                <a:solidFill>
                  <a:srgbClr val="FF0000"/>
                </a:solidFill>
                <a:latin typeface="黑体" panose="02010609060101010101" pitchFamily="2" charset="-122"/>
                <a:ea typeface="黑体" panose="02010609060101010101" pitchFamily="2" charset="-122"/>
              </a:rPr>
              <a:t>对某些物质</a:t>
            </a:r>
            <a:r>
              <a:rPr lang="en-US" altLang="zh-CN" sz="2400" b="1">
                <a:solidFill>
                  <a:srgbClr val="FF0000"/>
                </a:solidFill>
                <a:latin typeface="黑体" panose="02010609060101010101" pitchFamily="2" charset="-122"/>
                <a:ea typeface="黑体" panose="02010609060101010101" pitchFamily="2" charset="-122"/>
              </a:rPr>
              <a:t>(</a:t>
            </a:r>
            <a:r>
              <a:rPr lang="zh-CN" altLang="en-US" sz="2400" b="1">
                <a:solidFill>
                  <a:srgbClr val="FF0000"/>
                </a:solidFill>
                <a:latin typeface="黑体" panose="02010609060101010101" pitchFamily="2" charset="-122"/>
                <a:ea typeface="黑体" panose="02010609060101010101" pitchFamily="2" charset="-122"/>
              </a:rPr>
              <a:t>如水、氨气</a:t>
            </a:r>
            <a:r>
              <a:rPr lang="en-US" altLang="zh-CN" sz="2400" b="1">
                <a:solidFill>
                  <a:srgbClr val="FF0000"/>
                </a:solidFill>
                <a:latin typeface="黑体" panose="02010609060101010101" pitchFamily="2" charset="-122"/>
                <a:ea typeface="黑体" panose="02010609060101010101" pitchFamily="2" charset="-122"/>
              </a:rPr>
              <a:t>)</a:t>
            </a:r>
            <a:r>
              <a:rPr lang="zh-CN" altLang="en-US" sz="2400" b="1">
                <a:solidFill>
                  <a:srgbClr val="FF0000"/>
                </a:solidFill>
                <a:latin typeface="黑体" panose="02010609060101010101" pitchFamily="2" charset="-122"/>
                <a:ea typeface="黑体" panose="02010609060101010101" pitchFamily="2" charset="-122"/>
              </a:rPr>
              <a:t>的溶解性、熔沸点都产生影响</a:t>
            </a:r>
            <a:endParaRPr lang="zh-CN" altLang="en-US" sz="2400" b="1">
              <a:solidFill>
                <a:srgbClr val="FF0000"/>
              </a:solidFill>
              <a:latin typeface="黑体" panose="02010609060101010101" pitchFamily="2" charset="-122"/>
              <a:ea typeface="黑体" panose="02010609060101010101" pitchFamily="2" charset="-122"/>
            </a:endParaRPr>
          </a:p>
        </p:txBody>
      </p:sp>
      <p:sp>
        <p:nvSpPr>
          <p:cNvPr id="59479" name="文本框 59478"/>
          <p:cNvSpPr txBox="1"/>
          <p:nvPr/>
        </p:nvSpPr>
        <p:spPr>
          <a:xfrm>
            <a:off x="6646545" y="5419725"/>
            <a:ext cx="2327910" cy="521970"/>
          </a:xfrm>
          <a:prstGeom prst="rect">
            <a:avLst/>
          </a:prstGeom>
          <a:noFill/>
          <a:ln w="9525">
            <a:noFill/>
          </a:ln>
        </p:spPr>
        <p:txBody>
          <a:bodyPr wrap="none" anchor="t">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物质的稳定性</a:t>
            </a:r>
            <a:endParaRPr lang="zh-CN" altLang="en-US" sz="2800" b="1">
              <a:solidFill>
                <a:srgbClr val="FF0000"/>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471"/>
                                        </p:tgtEl>
                                        <p:attrNameLst>
                                          <p:attrName>style.visibility</p:attrName>
                                        </p:attrNameLst>
                                      </p:cBhvr>
                                      <p:to>
                                        <p:strVal val="visible"/>
                                      </p:to>
                                    </p:set>
                                    <p:animEffect transition="in" filter="blinds(horizontal)">
                                      <p:cBhvr>
                                        <p:cTn id="7" dur="500"/>
                                        <p:tgtEl>
                                          <p:spTgt spid="59471"/>
                                        </p:tgtEl>
                                      </p:cBhvr>
                                    </p:animEffect>
                                  </p:childTnLst>
                                </p:cTn>
                              </p:par>
                            </p:childTnLst>
                          </p:cTn>
                        </p:par>
                        <p:par>
                          <p:cTn id="8" fill="hold">
                            <p:stCondLst>
                              <p:cond delay="500"/>
                            </p:stCondLst>
                            <p:childTnLst>
                              <p:par>
                                <p:cTn id="9" presetID="3" presetClass="entr" presetSubtype="10" fill="hold" grpId="0" nodeType="afterEffect">
                                  <p:stCondLst>
                                    <p:cond delay="1000"/>
                                  </p:stCondLst>
                                  <p:childTnLst>
                                    <p:set>
                                      <p:cBhvr>
                                        <p:cTn id="10" dur="1" fill="hold">
                                          <p:stCondLst>
                                            <p:cond delay="0"/>
                                          </p:stCondLst>
                                        </p:cTn>
                                        <p:tgtEl>
                                          <p:spTgt spid="59470"/>
                                        </p:tgtEl>
                                        <p:attrNameLst>
                                          <p:attrName>style.visibility</p:attrName>
                                        </p:attrNameLst>
                                      </p:cBhvr>
                                      <p:to>
                                        <p:strVal val="visible"/>
                                      </p:to>
                                    </p:set>
                                    <p:animEffect transition="in" filter="blinds(horizontal)">
                                      <p:cBhvr>
                                        <p:cTn id="11" dur="500"/>
                                        <p:tgtEl>
                                          <p:spTgt spid="59470"/>
                                        </p:tgtEl>
                                      </p:cBhvr>
                                    </p:animEffect>
                                  </p:childTnLst>
                                </p:cTn>
                              </p:par>
                            </p:childTnLst>
                          </p:cTn>
                        </p:par>
                        <p:par>
                          <p:cTn id="12" fill="hold">
                            <p:stCondLst>
                              <p:cond delay="2000"/>
                            </p:stCondLst>
                            <p:childTnLst>
                              <p:par>
                                <p:cTn id="13" presetID="3" presetClass="entr" presetSubtype="10" fill="hold" grpId="0" nodeType="afterEffect">
                                  <p:stCondLst>
                                    <p:cond delay="1000"/>
                                  </p:stCondLst>
                                  <p:childTnLst>
                                    <p:set>
                                      <p:cBhvr>
                                        <p:cTn id="14" dur="1" fill="hold">
                                          <p:stCondLst>
                                            <p:cond delay="0"/>
                                          </p:stCondLst>
                                        </p:cTn>
                                        <p:tgtEl>
                                          <p:spTgt spid="59469"/>
                                        </p:tgtEl>
                                        <p:attrNameLst>
                                          <p:attrName>style.visibility</p:attrName>
                                        </p:attrNameLst>
                                      </p:cBhvr>
                                      <p:to>
                                        <p:strVal val="visible"/>
                                      </p:to>
                                    </p:set>
                                    <p:animEffect transition="in" filter="blinds(horizontal)">
                                      <p:cBhvr>
                                        <p:cTn id="15" dur="500"/>
                                        <p:tgtEl>
                                          <p:spTgt spid="5946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9473"/>
                                        </p:tgtEl>
                                        <p:attrNameLst>
                                          <p:attrName>style.visibility</p:attrName>
                                        </p:attrNameLst>
                                      </p:cBhvr>
                                      <p:to>
                                        <p:strVal val="visible"/>
                                      </p:to>
                                    </p:set>
                                    <p:animEffect transition="in" filter="blinds(horizontal)">
                                      <p:cBhvr>
                                        <p:cTn id="20" dur="500"/>
                                        <p:tgtEl>
                                          <p:spTgt spid="59473"/>
                                        </p:tgtEl>
                                      </p:cBhvr>
                                    </p:animEffect>
                                  </p:childTnLst>
                                </p:cTn>
                              </p:par>
                            </p:childTnLst>
                          </p:cTn>
                        </p:par>
                        <p:par>
                          <p:cTn id="21" fill="hold">
                            <p:stCondLst>
                              <p:cond delay="500"/>
                            </p:stCondLst>
                            <p:childTnLst>
                              <p:par>
                                <p:cTn id="22" presetID="4" presetClass="entr" presetSubtype="16" fill="hold" grpId="0" nodeType="afterEffect">
                                  <p:stCondLst>
                                    <p:cond delay="0"/>
                                  </p:stCondLst>
                                  <p:childTnLst>
                                    <p:set>
                                      <p:cBhvr>
                                        <p:cTn id="23" dur="1" fill="hold">
                                          <p:stCondLst>
                                            <p:cond delay="0"/>
                                          </p:stCondLst>
                                        </p:cTn>
                                        <p:tgtEl>
                                          <p:spTgt spid="59474"/>
                                        </p:tgtEl>
                                        <p:attrNameLst>
                                          <p:attrName>style.visibility</p:attrName>
                                        </p:attrNameLst>
                                      </p:cBhvr>
                                      <p:to>
                                        <p:strVal val="visible"/>
                                      </p:to>
                                    </p:set>
                                    <p:animEffect transition="in" filter="box(in)">
                                      <p:cBhvr>
                                        <p:cTn id="24" dur="500"/>
                                        <p:tgtEl>
                                          <p:spTgt spid="59474"/>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59475"/>
                                        </p:tgtEl>
                                        <p:attrNameLst>
                                          <p:attrName>style.visibility</p:attrName>
                                        </p:attrNameLst>
                                      </p:cBhvr>
                                      <p:to>
                                        <p:strVal val="visible"/>
                                      </p:to>
                                    </p:set>
                                    <p:animEffect transition="in" filter="blinds(horizontal)">
                                      <p:cBhvr>
                                        <p:cTn id="28" dur="500"/>
                                        <p:tgtEl>
                                          <p:spTgt spid="5947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9477"/>
                                        </p:tgtEl>
                                        <p:attrNameLst>
                                          <p:attrName>style.visibility</p:attrName>
                                        </p:attrNameLst>
                                      </p:cBhvr>
                                      <p:to>
                                        <p:strVal val="visible"/>
                                      </p:to>
                                    </p:set>
                                    <p:animEffect transition="in" filter="blinds(horizontal)">
                                      <p:cBhvr>
                                        <p:cTn id="33" dur="500"/>
                                        <p:tgtEl>
                                          <p:spTgt spid="59477"/>
                                        </p:tgtEl>
                                      </p:cBhvr>
                                    </p:animEffect>
                                  </p:childTnLst>
                                </p:cTn>
                              </p:par>
                            </p:childTnLst>
                          </p:cTn>
                        </p:par>
                        <p:par>
                          <p:cTn id="34" fill="hold">
                            <p:stCondLst>
                              <p:cond delay="500"/>
                            </p:stCondLst>
                            <p:childTnLst>
                              <p:par>
                                <p:cTn id="35" presetID="3" presetClass="entr" presetSubtype="10" fill="hold" grpId="0" nodeType="afterEffect">
                                  <p:stCondLst>
                                    <p:cond delay="1000"/>
                                  </p:stCondLst>
                                  <p:childTnLst>
                                    <p:set>
                                      <p:cBhvr>
                                        <p:cTn id="36" dur="1" fill="hold">
                                          <p:stCondLst>
                                            <p:cond delay="0"/>
                                          </p:stCondLst>
                                        </p:cTn>
                                        <p:tgtEl>
                                          <p:spTgt spid="59478"/>
                                        </p:tgtEl>
                                        <p:attrNameLst>
                                          <p:attrName>style.visibility</p:attrName>
                                        </p:attrNameLst>
                                      </p:cBhvr>
                                      <p:to>
                                        <p:strVal val="visible"/>
                                      </p:to>
                                    </p:set>
                                    <p:animEffect transition="in" filter="blinds(horizontal)">
                                      <p:cBhvr>
                                        <p:cTn id="37" dur="500"/>
                                        <p:tgtEl>
                                          <p:spTgt spid="59478"/>
                                        </p:tgtEl>
                                      </p:cBhvr>
                                    </p:animEffect>
                                  </p:childTnLst>
                                </p:cTn>
                              </p:par>
                            </p:childTnLst>
                          </p:cTn>
                        </p:par>
                        <p:par>
                          <p:cTn id="38" fill="hold">
                            <p:stCondLst>
                              <p:cond delay="2000"/>
                            </p:stCondLst>
                            <p:childTnLst>
                              <p:par>
                                <p:cTn id="39" presetID="4" presetClass="entr" presetSubtype="16" fill="hold" grpId="0" nodeType="afterEffect">
                                  <p:stCondLst>
                                    <p:cond delay="1000"/>
                                  </p:stCondLst>
                                  <p:childTnLst>
                                    <p:set>
                                      <p:cBhvr>
                                        <p:cTn id="40" dur="1" fill="hold">
                                          <p:stCondLst>
                                            <p:cond delay="0"/>
                                          </p:stCondLst>
                                        </p:cTn>
                                        <p:tgtEl>
                                          <p:spTgt spid="59479"/>
                                        </p:tgtEl>
                                        <p:attrNameLst>
                                          <p:attrName>style.visibility</p:attrName>
                                        </p:attrNameLst>
                                      </p:cBhvr>
                                      <p:to>
                                        <p:strVal val="visible"/>
                                      </p:to>
                                    </p:set>
                                    <p:animEffect transition="in" filter="box(in)">
                                      <p:cBhvr>
                                        <p:cTn id="41" dur="500"/>
                                        <p:tgtEl>
                                          <p:spTgt spid="59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69" grpId="0"/>
      <p:bldP spid="59470" grpId="0"/>
      <p:bldP spid="59471" grpId="0"/>
      <p:bldP spid="59473" grpId="0"/>
      <p:bldP spid="59474" grpId="0"/>
      <p:bldP spid="59475" grpId="0"/>
      <p:bldP spid="59477" grpId="0"/>
      <p:bldP spid="59478" grpId="0"/>
      <p:bldP spid="594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文本框 48131"/>
          <p:cNvSpPr txBox="1"/>
          <p:nvPr/>
        </p:nvSpPr>
        <p:spPr>
          <a:xfrm>
            <a:off x="6751320" y="756920"/>
            <a:ext cx="665480" cy="584835"/>
          </a:xfrm>
          <a:prstGeom prst="rect">
            <a:avLst/>
          </a:prstGeom>
          <a:noFill/>
          <a:ln w="9525">
            <a:noFill/>
          </a:ln>
        </p:spPr>
        <p:txBody>
          <a:bodyPr wrap="square" lIns="90000" tIns="46800" rIns="90000" bIns="46800">
            <a:spAutoFit/>
          </a:bodyPr>
          <a:lstStyle/>
          <a:p>
            <a:pPr>
              <a:spcBef>
                <a:spcPct val="50000"/>
              </a:spcBef>
              <a:buClrTx/>
            </a:pPr>
            <a:r>
              <a:rPr lang="en-US" altLang="x-none" sz="3200" b="1">
                <a:solidFill>
                  <a:srgbClr val="FF0000"/>
                </a:solidFill>
                <a:latin typeface="Arial" panose="020B0604020202020204" pitchFamily="34" charset="0"/>
              </a:rPr>
              <a:t>D</a:t>
            </a:r>
            <a:endParaRPr lang="en-US" altLang="x-none" sz="3200" b="1">
              <a:solidFill>
                <a:srgbClr val="FF0000"/>
              </a:solidFill>
              <a:latin typeface="Arial" panose="020B0604020202020204" pitchFamily="34" charset="0"/>
            </a:endParaRPr>
          </a:p>
        </p:txBody>
      </p:sp>
      <p:sp>
        <p:nvSpPr>
          <p:cNvPr id="108" name="文本框 107"/>
          <p:cNvSpPr txBox="1"/>
          <p:nvPr/>
        </p:nvSpPr>
        <p:spPr>
          <a:xfrm>
            <a:off x="2032000" y="3864927"/>
            <a:ext cx="5080000" cy="529590"/>
          </a:xfrm>
          <a:prstGeom prst="rect">
            <a:avLst/>
          </a:prstGeom>
          <a:noFill/>
          <a:ln w="9525">
            <a:noFill/>
          </a:ln>
        </p:spPr>
        <p:txBody>
          <a:bodyPr>
            <a:spAutoFit/>
          </a:bodyPr>
          <a:lstStyle/>
          <a:p>
            <a:pPr indent="0"/>
            <a:endParaRPr lang="en-US" sz="1050" b="0">
              <a:latin typeface="Times New Roman" panose="02020603050405020304" pitchFamily="2" charset="0"/>
              <a:ea typeface="宋体" panose="02010600030101010101" pitchFamily="2" charset="-122"/>
            </a:endParaRPr>
          </a:p>
          <a:p>
            <a:endParaRPr lang="zh-CN" altLang="en-US"/>
          </a:p>
        </p:txBody>
      </p:sp>
      <p:sp>
        <p:nvSpPr>
          <p:cNvPr id="4" name="文本框 3"/>
          <p:cNvSpPr txBox="1"/>
          <p:nvPr/>
        </p:nvSpPr>
        <p:spPr>
          <a:xfrm>
            <a:off x="364490" y="756920"/>
            <a:ext cx="8655685" cy="5775960"/>
          </a:xfrm>
          <a:prstGeom prst="rect">
            <a:avLst/>
          </a:prstGeom>
          <a:noFill/>
          <a:ln w="9525">
            <a:noFill/>
          </a:ln>
        </p:spPr>
        <p:txBody>
          <a:bodyPr wrap="square">
            <a:spAutoFit/>
          </a:bodyPr>
          <a:lstStyle/>
          <a:p>
            <a:pPr indent="0">
              <a:lnSpc>
                <a:spcPct val="12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]下列与氢键有关的说法中错误的是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．卤化氢中</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HF</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沸点较高，是由于</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HF</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分子间存在氢键</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．邻羟基苯甲醛的熔、沸点比对羟基苯甲醛的熔、沸点低
</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．氨水中存在分子间氢键</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．形成氢键</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A—H…B—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的三个原子总在一条直线上
</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5" name="图片 4"/>
          <p:cNvPicPr>
            <a:picLocks noChangeAspect="1"/>
          </p:cNvPicPr>
          <p:nvPr/>
        </p:nvPicPr>
        <p:blipFill>
          <a:blip r:embed="rId1"/>
          <a:stretch>
            <a:fillRect/>
          </a:stretch>
        </p:blipFill>
        <p:spPr>
          <a:xfrm>
            <a:off x="4064635" y="3108960"/>
            <a:ext cx="4359910" cy="1029970"/>
          </a:xfrm>
          <a:prstGeom prst="rect">
            <a:avLst/>
          </a:prstGeom>
        </p:spPr>
      </p:pic>
      <p:pic>
        <p:nvPicPr>
          <p:cNvPr id="6" name="图片 5"/>
          <p:cNvPicPr>
            <a:picLocks noChangeAspect="1"/>
          </p:cNvPicPr>
          <p:nvPr/>
        </p:nvPicPr>
        <p:blipFill>
          <a:blip r:embed="rId2"/>
          <a:stretch>
            <a:fillRect/>
          </a:stretch>
        </p:blipFill>
        <p:spPr>
          <a:xfrm>
            <a:off x="773430" y="2853690"/>
            <a:ext cx="2952750" cy="154051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down)">
                                      <p:cBhvr>
                                        <p:cTn id="7" dur="145">
                                          <p:stCondLst>
                                            <p:cond delay="0"/>
                                          </p:stCondLst>
                                        </p:cTn>
                                        <p:tgtEl>
                                          <p:spTgt spid="48132"/>
                                        </p:tgtEl>
                                      </p:cBhvr>
                                    </p:animEffect>
                                    <p:anim calcmode="lin" valueType="num">
                                      <p:cBhvr>
                                        <p:cTn id="8" dur="456" tmFilter="0,0; 0.14,0.36; 0.43,0.73; 0.71,0.91; 1.0,1.0">
                                          <p:stCondLst>
                                            <p:cond delay="0"/>
                                          </p:stCondLst>
                                        </p:cTn>
                                        <p:tgtEl>
                                          <p:spTgt spid="48132"/>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48132"/>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48132"/>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48132"/>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48132"/>
                                        </p:tgtEl>
                                        <p:attrNameLst>
                                          <p:attrName>ppt_y</p:attrName>
                                        </p:attrNameLst>
                                      </p:cBhvr>
                                      <p:tavLst>
                                        <p:tav tm="0" fmla="#ppt_y-sin(pi*$)/81">
                                          <p:val>
                                            <p:fltVal val="0"/>
                                          </p:val>
                                        </p:tav>
                                        <p:tav tm="100000">
                                          <p:val>
                                            <p:fltVal val="1"/>
                                          </p:val>
                                        </p:tav>
                                      </p:tavLst>
                                    </p:anim>
                                    <p:animScale>
                                      <p:cBhvr>
                                        <p:cTn id="13" dur="7">
                                          <p:stCondLst>
                                            <p:cond delay="162"/>
                                          </p:stCondLst>
                                        </p:cTn>
                                        <p:tgtEl>
                                          <p:spTgt spid="48132"/>
                                        </p:tgtEl>
                                      </p:cBhvr>
                                      <p:to x="100000" y="60000"/>
                                    </p:animScale>
                                    <p:animScale>
                                      <p:cBhvr>
                                        <p:cTn id="14" dur="41" decel="50000">
                                          <p:stCondLst>
                                            <p:cond delay="169"/>
                                          </p:stCondLst>
                                        </p:cTn>
                                        <p:tgtEl>
                                          <p:spTgt spid="48132"/>
                                        </p:tgtEl>
                                      </p:cBhvr>
                                      <p:to x="100000" y="100000"/>
                                    </p:animScale>
                                    <p:animScale>
                                      <p:cBhvr>
                                        <p:cTn id="15" dur="7">
                                          <p:stCondLst>
                                            <p:cond delay="328"/>
                                          </p:stCondLst>
                                        </p:cTn>
                                        <p:tgtEl>
                                          <p:spTgt spid="48132"/>
                                        </p:tgtEl>
                                      </p:cBhvr>
                                      <p:to x="100000" y="80000"/>
                                    </p:animScale>
                                    <p:animScale>
                                      <p:cBhvr>
                                        <p:cTn id="16" dur="41" decel="50000">
                                          <p:stCondLst>
                                            <p:cond delay="335"/>
                                          </p:stCondLst>
                                        </p:cTn>
                                        <p:tgtEl>
                                          <p:spTgt spid="48132"/>
                                        </p:tgtEl>
                                      </p:cBhvr>
                                      <p:to x="100000" y="100000"/>
                                    </p:animScale>
                                    <p:animScale>
                                      <p:cBhvr>
                                        <p:cTn id="17" dur="7">
                                          <p:stCondLst>
                                            <p:cond delay="410"/>
                                          </p:stCondLst>
                                        </p:cTn>
                                        <p:tgtEl>
                                          <p:spTgt spid="48132"/>
                                        </p:tgtEl>
                                      </p:cBhvr>
                                      <p:to x="100000" y="90000"/>
                                    </p:animScale>
                                    <p:animScale>
                                      <p:cBhvr>
                                        <p:cTn id="18" dur="41" decel="50000">
                                          <p:stCondLst>
                                            <p:cond delay="417"/>
                                          </p:stCondLst>
                                        </p:cTn>
                                        <p:tgtEl>
                                          <p:spTgt spid="48132"/>
                                        </p:tgtEl>
                                      </p:cBhvr>
                                      <p:to x="100000" y="100000"/>
                                    </p:animScale>
                                    <p:animScale>
                                      <p:cBhvr>
                                        <p:cTn id="19" dur="7">
                                          <p:stCondLst>
                                            <p:cond delay="452"/>
                                          </p:stCondLst>
                                        </p:cTn>
                                        <p:tgtEl>
                                          <p:spTgt spid="48132"/>
                                        </p:tgtEl>
                                      </p:cBhvr>
                                      <p:to x="100000" y="95000"/>
                                    </p:animScale>
                                    <p:animScale>
                                      <p:cBhvr>
                                        <p:cTn id="20" dur="41" decel="50000">
                                          <p:stCondLst>
                                            <p:cond delay="458"/>
                                          </p:stCondLst>
                                        </p:cTn>
                                        <p:tgtEl>
                                          <p:spTgt spid="4813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0"/>
            <a:ext cx="3905250" cy="6725285"/>
          </a:xfrm>
          <a:prstGeom prst="rect">
            <a:avLst/>
          </a:prstGeom>
          <a:noFill/>
          <a:ln w="9525">
            <a:noFill/>
          </a:ln>
        </p:spPr>
        <p:txBody>
          <a:bodyPr wrap="square">
            <a:spAutoFit/>
          </a:bodyPr>
          <a:lstStyle/>
          <a:p>
            <a:pPr indent="0" fontAlgn="auto">
              <a:lnSpc>
                <a:spcPct val="11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下图中A、B、C、D四条曲线分别表示第ⅣA、ⅤA、ⅥA、ⅦA族元素的气态氢化物的沸点，其中表示第ⅥA族元素气态氢化物的沸点的是曲线____；表示第ⅣA族元素气态氢化物的沸点的是曲线____；同一主族中第三、四、五周期元素的气态氢化物的沸点依次升高，其原因是_____________</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fontAlgn="auto">
              <a:lnSpc>
                <a:spcPct val="11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__________________。</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pic>
        <p:nvPicPr>
          <p:cNvPr id="2" name="图片 1"/>
          <p:cNvPicPr>
            <a:picLocks noChangeAspect="1"/>
          </p:cNvPicPr>
          <p:nvPr/>
        </p:nvPicPr>
        <p:blipFill>
          <a:blip r:embed="rId1"/>
          <a:stretch>
            <a:fillRect/>
          </a:stretch>
        </p:blipFill>
        <p:spPr>
          <a:xfrm>
            <a:off x="3905250" y="0"/>
            <a:ext cx="5239385" cy="6858635"/>
          </a:xfrm>
          <a:prstGeom prst="rect">
            <a:avLst/>
          </a:prstGeom>
        </p:spPr>
      </p:pic>
      <p:sp>
        <p:nvSpPr>
          <p:cNvPr id="3" name="文本框 2"/>
          <p:cNvSpPr txBox="1"/>
          <p:nvPr/>
        </p:nvSpPr>
        <p:spPr>
          <a:xfrm>
            <a:off x="2092325" y="2775585"/>
            <a:ext cx="431800" cy="584835"/>
          </a:xfrm>
          <a:prstGeom prst="rect">
            <a:avLst/>
          </a:prstGeom>
          <a:noFill/>
          <a:ln w="9525">
            <a:noFill/>
          </a:ln>
        </p:spPr>
        <p:txBody>
          <a:bodyPr wrap="square" lIns="90000" tIns="46800" rIns="90000" bIns="46800">
            <a:spAutoFit/>
          </a:bodyPr>
          <a:lstStyle/>
          <a:p>
            <a:pPr>
              <a:spcBef>
                <a:spcPct val="50000"/>
              </a:spcBef>
              <a:buClrTx/>
            </a:pPr>
            <a:r>
              <a:rPr lang="en-US" altLang="x-none" sz="3200" b="1">
                <a:solidFill>
                  <a:srgbClr val="FF0000"/>
                </a:solidFill>
                <a:latin typeface="Arial" panose="020B0604020202020204" pitchFamily="34" charset="0"/>
              </a:rPr>
              <a:t>A</a:t>
            </a:r>
            <a:endParaRPr lang="en-US" altLang="x-none" sz="3200" b="1">
              <a:solidFill>
                <a:srgbClr val="FF0000"/>
              </a:solidFill>
              <a:latin typeface="Arial" panose="020B0604020202020204" pitchFamily="34" charset="0"/>
            </a:endParaRPr>
          </a:p>
        </p:txBody>
      </p:sp>
      <p:sp>
        <p:nvSpPr>
          <p:cNvPr id="7" name="文本框 6"/>
          <p:cNvSpPr txBox="1"/>
          <p:nvPr/>
        </p:nvSpPr>
        <p:spPr>
          <a:xfrm>
            <a:off x="3112135" y="3724275"/>
            <a:ext cx="431800" cy="584835"/>
          </a:xfrm>
          <a:prstGeom prst="rect">
            <a:avLst/>
          </a:prstGeom>
          <a:noFill/>
          <a:ln w="9525">
            <a:noFill/>
          </a:ln>
        </p:spPr>
        <p:txBody>
          <a:bodyPr wrap="square" lIns="90000" tIns="46800" rIns="90000" bIns="46800">
            <a:spAutoFit/>
          </a:bodyPr>
          <a:lstStyle/>
          <a:p>
            <a:pPr>
              <a:spcBef>
                <a:spcPct val="50000"/>
              </a:spcBef>
              <a:buClrTx/>
            </a:pPr>
            <a:r>
              <a:rPr lang="en-US" altLang="x-none" sz="3200" b="1">
                <a:solidFill>
                  <a:srgbClr val="FF0000"/>
                </a:solidFill>
                <a:latin typeface="Arial" panose="020B0604020202020204" pitchFamily="34" charset="0"/>
              </a:rPr>
              <a:t>B</a:t>
            </a:r>
            <a:endParaRPr lang="en-US" altLang="x-none" sz="3200" b="1">
              <a:solidFill>
                <a:srgbClr val="FF0000"/>
              </a:solidFill>
              <a:latin typeface="Arial" panose="020B0604020202020204" pitchFamily="34" charset="0"/>
            </a:endParaRPr>
          </a:p>
        </p:txBody>
      </p:sp>
      <p:sp>
        <p:nvSpPr>
          <p:cNvPr id="8" name="文本框 7"/>
          <p:cNvSpPr txBox="1"/>
          <p:nvPr/>
        </p:nvSpPr>
        <p:spPr>
          <a:xfrm>
            <a:off x="0" y="5603875"/>
            <a:ext cx="4984750" cy="953135"/>
          </a:xfrm>
          <a:prstGeom prst="rect">
            <a:avLst/>
          </a:prstGeom>
          <a:noFill/>
        </p:spPr>
        <p:txBody>
          <a:bodyPr wrap="square" rtlCol="0">
            <a:spAutoFit/>
          </a:bodyPr>
          <a:lstStyle/>
          <a:p>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组成和结构相似，</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M</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越大，范德华力越大，沸点越高</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500" fill="hold">
                                          <p:stCondLst>
                                            <p:cond delay="0"/>
                                          </p:stCondLst>
                                        </p:cTn>
                                        <p:tgtEl>
                                          <p:spTgt spid="8"/>
                                        </p:tgtEl>
                                        <p:attrNameLst>
                                          <p:attrName>style.visibility</p:attrName>
                                        </p:attrNameLst>
                                      </p:cBhvr>
                                      <p:to>
                                        <p:strVal val="visible"/>
                                      </p:to>
                                    </p:set>
                                    <p:animEffect transition="in" filter="box(i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905250" y="0"/>
            <a:ext cx="5239385" cy="6858635"/>
          </a:xfrm>
          <a:prstGeom prst="rect">
            <a:avLst/>
          </a:prstGeom>
        </p:spPr>
      </p:pic>
      <p:sp>
        <p:nvSpPr>
          <p:cNvPr id="108" name="文本框 107"/>
          <p:cNvSpPr txBox="1"/>
          <p:nvPr/>
        </p:nvSpPr>
        <p:spPr>
          <a:xfrm>
            <a:off x="200660" y="220980"/>
            <a:ext cx="3704590" cy="6251575"/>
          </a:xfrm>
          <a:prstGeom prst="rect">
            <a:avLst/>
          </a:prstGeom>
          <a:noFill/>
          <a:ln w="9525">
            <a:noFill/>
          </a:ln>
        </p:spPr>
        <p:txBody>
          <a:bodyPr wrap="square">
            <a:spAutoFit/>
          </a:bodyPr>
          <a:lstStyle/>
          <a:p>
            <a:pPr indent="0">
              <a:lnSpc>
                <a:spcPct val="110000"/>
              </a:lnSpc>
            </a:pPr>
            <a:r>
              <a:rPr lang="en-US" sz="2800" b="1" i="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i="1">
                <a:solidFill>
                  <a:srgbClr val="0000FF"/>
                </a:solidFill>
                <a:latin typeface="Arial" panose="020B0604020202020204" pitchFamily="34" charset="0"/>
                <a:ea typeface="黑体" panose="02010609060101010101" pitchFamily="2" charset="-122"/>
                <a:cs typeface="Arial" panose="020B0604020202020204" pitchFamily="34" charset="0"/>
              </a:rPr>
              <a:t>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i="1">
                <a:solidFill>
                  <a:srgbClr val="0000FF"/>
                </a:solidFill>
                <a:latin typeface="Arial" panose="020B0604020202020204" pitchFamily="34" charset="0"/>
                <a:ea typeface="黑体" panose="02010609060101010101" pitchFamily="2" charset="-122"/>
                <a:cs typeface="Arial" panose="020B0604020202020204" pitchFamily="34" charset="0"/>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曲线中第二周期元素的气态氢化物的沸点显著高于第三周期元素气态氢化物的沸点，其原因是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__________________________________</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，如果把这些氢化物分子间存在的主要影响沸点的相互作用表示为</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A—H…B—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，则</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元素一般具有的特点是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________________</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5" name="文本框 4"/>
          <p:cNvSpPr txBox="1"/>
          <p:nvPr/>
        </p:nvSpPr>
        <p:spPr>
          <a:xfrm>
            <a:off x="350520" y="2587625"/>
            <a:ext cx="3554730" cy="953135"/>
          </a:xfrm>
          <a:prstGeom prst="rect">
            <a:avLst/>
          </a:prstGeom>
          <a:noFill/>
        </p:spPr>
        <p:txBody>
          <a:bodyPr wrap="square" rtlCol="0">
            <a:spAutoFit/>
          </a:bodyPr>
          <a:lstStyle/>
          <a:p>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H</a:t>
            </a:r>
            <a:r>
              <a:rPr lang="zh-CN" altLang="en-US" sz="2800" b="1" baseline="-25000">
                <a:solidFill>
                  <a:srgbClr val="FF0000"/>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O、HF、NH</a:t>
            </a:r>
            <a:r>
              <a:rPr lang="zh-CN" altLang="en-US" sz="28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都</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a:p>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存在分子间氢键</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6" name="文本框 5"/>
          <p:cNvSpPr txBox="1"/>
          <p:nvPr/>
        </p:nvSpPr>
        <p:spPr>
          <a:xfrm>
            <a:off x="572770" y="5808345"/>
            <a:ext cx="3884930" cy="521970"/>
          </a:xfrm>
          <a:prstGeom prst="rect">
            <a:avLst/>
          </a:prstGeom>
          <a:noFill/>
        </p:spPr>
        <p:txBody>
          <a:bodyPr wrap="square" rtlCol="0">
            <a:spAutoFit/>
          </a:bodyPr>
          <a:lstStyle/>
          <a:p>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电负性大，原子半径小</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500"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500"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91137"/>
          <p:cNvSpPr txBox="1"/>
          <p:nvPr/>
        </p:nvSpPr>
        <p:spPr>
          <a:xfrm>
            <a:off x="322580" y="138748"/>
            <a:ext cx="6553200" cy="583565"/>
          </a:xfrm>
          <a:prstGeom prst="rect">
            <a:avLst/>
          </a:prstGeom>
          <a:noFill/>
          <a:ln w="9525">
            <a:noFill/>
          </a:ln>
        </p:spPr>
        <p:txBody>
          <a:bodyPr anchor="t">
            <a:spAutoFit/>
          </a:bodyPr>
          <a:lstStyle/>
          <a:p>
            <a:pPr>
              <a:buClr>
                <a:schemeClr val="bg1"/>
              </a:buClr>
            </a:pPr>
            <a:r>
              <a:rPr lang="zh-CN" altLang="en-US" sz="3200" b="1">
                <a:solidFill>
                  <a:srgbClr val="FF0000"/>
                </a:solidFill>
                <a:latin typeface="Arial" panose="020B0604020202020204" pitchFamily="34" charset="0"/>
                <a:ea typeface="黑体" panose="02010609060101010101" pitchFamily="2" charset="-122"/>
              </a:rPr>
              <a:t>三、氢键</a:t>
            </a:r>
            <a:endParaRPr lang="zh-CN" altLang="en-US" sz="3200" b="1">
              <a:solidFill>
                <a:srgbClr val="FF0000"/>
              </a:solidFill>
              <a:latin typeface="Arial" panose="020B0604020202020204" pitchFamily="34" charset="0"/>
              <a:ea typeface="黑体" panose="02010609060101010101" pitchFamily="2" charset="-122"/>
            </a:endParaRPr>
          </a:p>
        </p:txBody>
      </p:sp>
      <p:sp>
        <p:nvSpPr>
          <p:cNvPr id="4" name="文本框 3"/>
          <p:cNvSpPr txBox="1"/>
          <p:nvPr/>
        </p:nvSpPr>
        <p:spPr>
          <a:xfrm>
            <a:off x="302895" y="2153920"/>
            <a:ext cx="840867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、表示方法</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grpSp>
        <p:nvGrpSpPr>
          <p:cNvPr id="45064" name="组合 45063"/>
          <p:cNvGrpSpPr/>
          <p:nvPr/>
        </p:nvGrpSpPr>
        <p:grpSpPr>
          <a:xfrm>
            <a:off x="2800350" y="2061210"/>
            <a:ext cx="2559382" cy="706755"/>
            <a:chOff x="2352" y="2626"/>
            <a:chExt cx="1612" cy="445"/>
          </a:xfrm>
        </p:grpSpPr>
        <p:sp>
          <p:nvSpPr>
            <p:cNvPr id="45065" name="文本框 45064"/>
            <p:cNvSpPr txBox="1"/>
            <p:nvPr/>
          </p:nvSpPr>
          <p:spPr>
            <a:xfrm>
              <a:off x="2352" y="2626"/>
              <a:ext cx="1612" cy="445"/>
            </a:xfrm>
            <a:prstGeom prst="rect">
              <a:avLst/>
            </a:prstGeom>
            <a:noFill/>
            <a:ln w="9525">
              <a:noFill/>
            </a:ln>
          </p:spPr>
          <p:txBody>
            <a:bodyPr wrap="none" anchor="t">
              <a:spAutoFit/>
            </a:bodyPr>
            <a:lstStyle/>
            <a:p>
              <a:pPr>
                <a:buClr>
                  <a:schemeClr val="bg1"/>
                </a:buClr>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en-US" altLang="zh-CN" sz="40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H       B</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45066" name="直接连接符 45065"/>
            <p:cNvSpPr/>
            <p:nvPr/>
          </p:nvSpPr>
          <p:spPr>
            <a:xfrm>
              <a:off x="2592" y="2880"/>
              <a:ext cx="336" cy="0"/>
            </a:xfrm>
            <a:prstGeom prst="line">
              <a:avLst/>
            </a:prstGeom>
            <a:ln w="57150" cap="flat" cmpd="sng">
              <a:solidFill>
                <a:srgbClr val="0000FF"/>
              </a:solidFill>
              <a:prstDash val="solid"/>
              <a:headEnd type="none" w="med" len="med"/>
              <a:tailEnd type="none" w="med" len="med"/>
            </a:ln>
          </p:spPr>
          <p:txBody>
            <a:bodyPr/>
            <a:lstStyle/>
            <a:p/>
          </p:txBody>
        </p:sp>
      </p:grpSp>
      <p:sp>
        <p:nvSpPr>
          <p:cNvPr id="5" name="文本框 4"/>
          <p:cNvSpPr txBox="1"/>
          <p:nvPr/>
        </p:nvSpPr>
        <p:spPr>
          <a:xfrm>
            <a:off x="4236720" y="2120265"/>
            <a:ext cx="588645" cy="583565"/>
          </a:xfrm>
          <a:prstGeom prst="rect">
            <a:avLst/>
          </a:prstGeom>
          <a:noFill/>
        </p:spPr>
        <p:txBody>
          <a:bodyPr wrap="none" rtlCol="0" anchor="t">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endPar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9" name="文本框 8"/>
          <p:cNvSpPr txBox="1"/>
          <p:nvPr/>
        </p:nvSpPr>
        <p:spPr>
          <a:xfrm>
            <a:off x="322580" y="722630"/>
            <a:ext cx="2786380" cy="521970"/>
          </a:xfrm>
          <a:prstGeom prst="rect">
            <a:avLst/>
          </a:prstGeom>
          <a:noFill/>
        </p:spPr>
        <p:txBody>
          <a:bodyPr wrap="square" rtlCol="0">
            <a:spAutoFit/>
          </a:bodyPr>
          <a:lstStyle/>
          <a:p>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1</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形成条件：</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46" name="TextBox 6"/>
          <p:cNvSpPr txBox="1">
            <a:spLocks noChangeArrowheads="1"/>
          </p:cNvSpPr>
          <p:nvPr/>
        </p:nvSpPr>
        <p:spPr bwMode="auto">
          <a:xfrm>
            <a:off x="303098" y="1244837"/>
            <a:ext cx="8538975" cy="909320"/>
          </a:xfrm>
          <a:prstGeom prst="rect">
            <a:avLst/>
          </a:prstGeom>
          <a:noFill/>
          <a:ln w="9525">
            <a:noFill/>
            <a:miter lim="800000"/>
          </a:ln>
        </p:spPr>
        <p:txBody>
          <a:bodyPr wrap="square">
            <a:spAutoFit/>
          </a:bodyPr>
          <a:lstStyle/>
          <a:p>
            <a:pPr eaLnBrk="1" hangingPunct="1">
              <a:lnSpc>
                <a:spcPct val="70000"/>
              </a:lnSpc>
              <a:spcBef>
                <a:spcPct val="50000"/>
              </a:spcBef>
            </a:pP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①与电负性大且半径小的原子</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F</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O</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N</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相连的 </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rPr>
              <a:t>H</a:t>
            </a:r>
            <a:endPar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endParaRPr>
          </a:p>
          <a:p>
            <a:pPr eaLnBrk="1" hangingPunct="1">
              <a:lnSpc>
                <a:spcPct val="70000"/>
              </a:lnSpc>
              <a:spcBef>
                <a:spcPct val="50000"/>
              </a:spcBef>
            </a:pP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②</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在</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附近有电负性大</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 </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半径小的原子</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F</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kumimoji="1" lang="zh-CN" altLang="en-US"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kumimoji="1" lang="en-US" altLang="zh-CN" sz="2800" b="1"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N) </a:t>
            </a:r>
            <a:endParaRPr kumimoji="1"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55" name="Oval 19"/>
          <p:cNvSpPr>
            <a:spLocks noChangeArrowheads="1"/>
          </p:cNvSpPr>
          <p:nvPr/>
        </p:nvSpPr>
        <p:spPr bwMode="auto">
          <a:xfrm flipH="1" flipV="1">
            <a:off x="4236493" y="2222519"/>
            <a:ext cx="681624" cy="481647"/>
          </a:xfrm>
          <a:prstGeom prst="ellipse">
            <a:avLst/>
          </a:prstGeom>
          <a:noFill/>
          <a:ln w="38100">
            <a:solidFill>
              <a:srgbClr val="0000FF"/>
            </a:solidFill>
            <a:prstDash val="sysDot"/>
            <a:round/>
          </a:ln>
        </p:spPr>
        <p:txBody>
          <a:bodyPr wrap="none" anchor="ctr"/>
          <a:lstStyle/>
          <a:p>
            <a:endParaRPr lang="zh-CN" altLang="en-US"/>
          </a:p>
        </p:txBody>
      </p:sp>
      <p:sp>
        <p:nvSpPr>
          <p:cNvPr id="2" name="文本框 1"/>
          <p:cNvSpPr txBox="1"/>
          <p:nvPr/>
        </p:nvSpPr>
        <p:spPr>
          <a:xfrm>
            <a:off x="302895" y="2675890"/>
            <a:ext cx="2830830"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黑体" panose="02010609060101010101" pitchFamily="2" charset="-122"/>
                <a:ea typeface="黑体" panose="02010609060101010101" pitchFamily="2" charset="-122"/>
              </a:rPr>
              <a:t>3</a:t>
            </a:r>
            <a:r>
              <a:rPr lang="zh-CN" altLang="en-US" sz="2800" b="1">
                <a:solidFill>
                  <a:srgbClr val="FF0000"/>
                </a:solidFill>
                <a:latin typeface="黑体" panose="02010609060101010101" pitchFamily="2" charset="-122"/>
                <a:ea typeface="黑体" panose="02010609060101010101" pitchFamily="2" charset="-122"/>
                <a:sym typeface="+mn-ea"/>
              </a:rPr>
              <a:t>、氢键的特征：</a:t>
            </a:r>
            <a:endParaRPr lang="en-US" sz="2800" b="1">
              <a:solidFill>
                <a:srgbClr val="FF0000"/>
              </a:solidFill>
              <a:latin typeface="黑体" panose="02010609060101010101" pitchFamily="2" charset="-122"/>
              <a:ea typeface="黑体" panose="02010609060101010101" pitchFamily="2" charset="-122"/>
              <a:sym typeface="+mn-ea"/>
            </a:endParaRPr>
          </a:p>
        </p:txBody>
      </p:sp>
      <p:sp>
        <p:nvSpPr>
          <p:cNvPr id="3" name="Text Box 12"/>
          <p:cNvSpPr txBox="1"/>
          <p:nvPr/>
        </p:nvSpPr>
        <p:spPr>
          <a:xfrm>
            <a:off x="283210" y="3197860"/>
            <a:ext cx="8769350" cy="542925"/>
          </a:xfrm>
          <a:prstGeom prst="rect">
            <a:avLst/>
          </a:prstGeom>
          <a:noFill/>
          <a:ln w="9525">
            <a:noFill/>
          </a:ln>
        </p:spPr>
        <p:txBody>
          <a:bodyPr wrap="square" anchor="t">
            <a:spAutoFit/>
          </a:bodyPr>
          <a:lstStyle/>
          <a:p>
            <a:pPr>
              <a:lnSpc>
                <a:spcPct val="105000"/>
              </a:lnSpc>
            </a:pPr>
            <a:r>
              <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①</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饱和性：</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表现在</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X-H</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只能和一个</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Y</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原子相对合。</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95243" name="Text Box 11"/>
          <p:cNvSpPr txBox="1"/>
          <p:nvPr/>
        </p:nvSpPr>
        <p:spPr>
          <a:xfrm>
            <a:off x="322580" y="3740785"/>
            <a:ext cx="8822055" cy="909320"/>
          </a:xfrm>
          <a:prstGeom prst="rect">
            <a:avLst/>
          </a:prstGeom>
          <a:noFill/>
          <a:ln w="9525">
            <a:noFill/>
          </a:ln>
        </p:spPr>
        <p:txBody>
          <a:bodyPr wrap="square" anchor="t">
            <a:spAutoFit/>
          </a:bodyPr>
          <a:lstStyle/>
          <a:p>
            <a:pPr>
              <a:lnSpc>
                <a:spcPct val="95000"/>
              </a:lnSpc>
            </a:pPr>
            <a:r>
              <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②</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方向性：一般</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以</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H</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原子为中心三个原子尽可能在一条直线上。</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6" name="文本框 5"/>
          <p:cNvSpPr txBox="1"/>
          <p:nvPr/>
        </p:nvSpPr>
        <p:spPr>
          <a:xfrm>
            <a:off x="322580" y="4650105"/>
            <a:ext cx="8519160" cy="953135"/>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Arial" panose="020B0604020202020204" pitchFamily="34" charset="0"/>
                <a:ea typeface="黑体" panose="02010609060101010101" pitchFamily="2" charset="-122"/>
              </a:rPr>
              <a:t>③</a:t>
            </a:r>
            <a:r>
              <a:rPr lang="zh-CN" altLang="en-US" sz="2800" b="1">
                <a:solidFill>
                  <a:srgbClr val="FF0000"/>
                </a:solidFill>
                <a:latin typeface="Arial" panose="020B0604020202020204" pitchFamily="34" charset="0"/>
                <a:ea typeface="黑体" panose="02010609060101010101" pitchFamily="2" charset="-122"/>
                <a:sym typeface="+mn-ea"/>
              </a:rPr>
              <a:t>氢键大小：</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介于</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范德华力和化学键之间</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是一种较弱的作用力。</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31" name="Rectangle 2"/>
          <p:cNvSpPr>
            <a:spLocks noChangeArrowheads="1"/>
          </p:cNvSpPr>
          <p:nvPr/>
        </p:nvSpPr>
        <p:spPr bwMode="auto">
          <a:xfrm>
            <a:off x="322580" y="5603240"/>
            <a:ext cx="8799830" cy="1014730"/>
          </a:xfrm>
          <a:prstGeom prst="rect">
            <a:avLst/>
          </a:prstGeom>
          <a:solidFill>
            <a:srgbClr val="FFFF00"/>
          </a:solidFill>
          <a:ln w="9525">
            <a:noFill/>
            <a:miter lim="800000"/>
          </a:ln>
        </p:spPr>
        <p:txBody>
          <a:bodyPr wrap="square">
            <a:spAutoFit/>
          </a:bodyPr>
          <a:lstStyle/>
          <a:p>
            <a:pPr fontAlgn="auto">
              <a:lnSpc>
                <a:spcPct val="100000"/>
              </a:lnSpc>
              <a:spcBef>
                <a:spcPct val="0"/>
              </a:spcBef>
            </a:pPr>
            <a:r>
              <a:rPr kumimoji="1" lang="zh-CN" altLang="en-US" sz="2800" b="1" smtClean="0">
                <a:solidFill>
                  <a:srgbClr val="0000FF"/>
                </a:solidFill>
                <a:latin typeface="黑体" panose="02010609060101010101" pitchFamily="2" charset="-122"/>
                <a:ea typeface="黑体" panose="02010609060101010101" pitchFamily="2" charset="-122"/>
                <a:cs typeface="黑体" panose="02010609060101010101" pitchFamily="2" charset="-122"/>
              </a:rPr>
              <a:t>氢键强弱：键长越小，</a:t>
            </a:r>
            <a:r>
              <a:rPr lang="en-US" altLang="zh-CN" sz="2800" b="1">
                <a:solidFill>
                  <a:srgbClr val="0000FF"/>
                </a:solidFill>
                <a:latin typeface="黑体" panose="02010609060101010101" pitchFamily="2" charset="-122"/>
                <a:ea typeface="黑体" panose="02010609060101010101" pitchFamily="2" charset="-122"/>
                <a:sym typeface="+mn-ea"/>
              </a:rPr>
              <a:t>A</a:t>
            </a:r>
            <a:r>
              <a:rPr lang="zh-CN" altLang="en-US" sz="2800" b="1">
                <a:solidFill>
                  <a:srgbClr val="0000FF"/>
                </a:solidFill>
                <a:latin typeface="黑体" panose="02010609060101010101" pitchFamily="2" charset="-122"/>
                <a:ea typeface="黑体" panose="02010609060101010101" pitchFamily="2" charset="-122"/>
                <a:sym typeface="+mn-ea"/>
              </a:rPr>
              <a:t>和</a:t>
            </a:r>
            <a:r>
              <a:rPr lang="en-US" altLang="zh-CN" sz="2800" b="1">
                <a:solidFill>
                  <a:srgbClr val="0000FF"/>
                </a:solidFill>
                <a:latin typeface="黑体" panose="02010609060101010101" pitchFamily="2" charset="-122"/>
                <a:ea typeface="黑体" panose="02010609060101010101" pitchFamily="2" charset="-122"/>
                <a:sym typeface="+mn-ea"/>
              </a:rPr>
              <a:t>B</a:t>
            </a:r>
            <a:r>
              <a:rPr lang="zh-CN" altLang="en-US" sz="2800" b="1">
                <a:solidFill>
                  <a:srgbClr val="0000FF"/>
                </a:solidFill>
                <a:latin typeface="黑体" panose="02010609060101010101" pitchFamily="2" charset="-122"/>
                <a:ea typeface="黑体" panose="02010609060101010101" pitchFamily="2" charset="-122"/>
                <a:sym typeface="+mn-ea"/>
              </a:rPr>
              <a:t>原子电负性越大，键能越强</a:t>
            </a:r>
            <a:endParaRPr kumimoji="1"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endParaRPr>
          </a:p>
          <a:p>
            <a:pPr fontAlgn="auto">
              <a:lnSpc>
                <a:spcPct val="100000"/>
              </a:lnSpc>
              <a:spcBef>
                <a:spcPct val="0"/>
              </a:spcBef>
            </a:pPr>
            <a:r>
              <a:rPr kumimoji="1" lang="zh-CN" altLang="en-US" sz="2800" b="1">
                <a:solidFill>
                  <a:srgbClr val="0000FF"/>
                </a:solidFill>
                <a:latin typeface="黑体" panose="02010609060101010101" pitchFamily="2" charset="-122"/>
                <a:ea typeface="黑体" panose="02010609060101010101" pitchFamily="2" charset="-122"/>
                <a:cs typeface="黑体" panose="02010609060101010101" pitchFamily="2" charset="-122"/>
              </a:rPr>
              <a:t>      </a:t>
            </a:r>
            <a:r>
              <a:rPr kumimoji="1" lang="en-US" altLang="zh-CN" sz="3200" b="1">
                <a:solidFill>
                  <a:srgbClr val="0000FF"/>
                </a:solidFill>
                <a:latin typeface="黑体" panose="02010609060101010101" pitchFamily="2" charset="-122"/>
                <a:ea typeface="黑体" panose="02010609060101010101" pitchFamily="2" charset="-122"/>
                <a:cs typeface="黑体" panose="02010609060101010101" pitchFamily="2" charset="-122"/>
              </a:rPr>
              <a:t>F-H…F  &gt;  O-H…O &gt; O-H…N &gt; </a:t>
            </a:r>
            <a:r>
              <a:rPr kumimoji="1" lang="en-US" altLang="zh-CN" sz="3200" b="1" smtClean="0">
                <a:solidFill>
                  <a:srgbClr val="0000FF"/>
                </a:solidFill>
                <a:latin typeface="黑体" panose="02010609060101010101" pitchFamily="2" charset="-122"/>
                <a:ea typeface="黑体" panose="02010609060101010101" pitchFamily="2" charset="-122"/>
                <a:cs typeface="黑体" panose="02010609060101010101" pitchFamily="2" charset="-122"/>
              </a:rPr>
              <a:t>N-H…N</a:t>
            </a:r>
            <a:endParaRPr kumimoji="1" lang="en-US" altLang="zh-CN" sz="3200" b="1" smtClean="0">
              <a:solidFill>
                <a:srgbClr val="0000FF"/>
              </a:solidFill>
              <a:latin typeface="黑体" panose="02010609060101010101" pitchFamily="2" charset="-122"/>
              <a:ea typeface="黑体" panose="02010609060101010101" pitchFamily="2" charset="-122"/>
              <a:cs typeface="黑体" panose="02010609060101010101" pitchFamily="2" charset="-122"/>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73050" y="362585"/>
            <a:ext cx="4737735" cy="521970"/>
          </a:xfrm>
          <a:prstGeom prst="rect">
            <a:avLst/>
          </a:prstGeom>
          <a:noFill/>
          <a:ln w="9525">
            <a:noFill/>
          </a:ln>
        </p:spPr>
        <p:txBody>
          <a:bodyPr wrap="square" anchor="t">
            <a:spAutoFit/>
          </a:bodyPr>
          <a:lstStyle/>
          <a:p>
            <a:pPr>
              <a:spcBef>
                <a:spcPct val="50000"/>
              </a:spcBef>
              <a:buClr>
                <a:schemeClr val="bg1"/>
              </a:buClr>
            </a:pPr>
            <a:r>
              <a:rPr lang="en-US" altLang="zh-CN" sz="2800" b="1">
                <a:solidFill>
                  <a:srgbClr val="FF0000"/>
                </a:solidFill>
                <a:latin typeface="黑体" panose="02010609060101010101" pitchFamily="2" charset="-122"/>
                <a:ea typeface="黑体" panose="02010609060101010101" pitchFamily="2" charset="-122"/>
              </a:rPr>
              <a:t>4</a:t>
            </a:r>
            <a:r>
              <a:rPr lang="zh-CN" altLang="en-US" sz="2800" b="1">
                <a:solidFill>
                  <a:srgbClr val="FF0000"/>
                </a:solidFill>
                <a:latin typeface="黑体" panose="02010609060101010101" pitchFamily="2" charset="-122"/>
                <a:ea typeface="黑体" panose="02010609060101010101" pitchFamily="2" charset="-122"/>
                <a:sym typeface="+mn-ea"/>
              </a:rPr>
              <a:t>、对物质性质的影响：</a:t>
            </a:r>
            <a:endParaRPr lang="en-US" altLang="zh-CN" sz="2800" b="1">
              <a:solidFill>
                <a:srgbClr val="FF0000"/>
              </a:solidFill>
              <a:latin typeface="黑体" panose="02010609060101010101" pitchFamily="2" charset="-122"/>
              <a:ea typeface="黑体" panose="02010609060101010101" pitchFamily="2" charset="-122"/>
              <a:sym typeface="+mn-ea"/>
            </a:endParaRPr>
          </a:p>
        </p:txBody>
      </p:sp>
      <p:sp>
        <p:nvSpPr>
          <p:cNvPr id="95236" name="文本框 95235"/>
          <p:cNvSpPr txBox="1"/>
          <p:nvPr/>
        </p:nvSpPr>
        <p:spPr>
          <a:xfrm>
            <a:off x="531495" y="884555"/>
            <a:ext cx="5468620" cy="1512570"/>
          </a:xfrm>
          <a:prstGeom prst="rect">
            <a:avLst/>
          </a:prstGeom>
          <a:noFill/>
          <a:ln w="9525">
            <a:noFill/>
          </a:ln>
        </p:spPr>
        <p:txBody>
          <a:bodyPr wrap="square" anchor="t">
            <a:spAutoFit/>
          </a:bodyPr>
          <a:lstStyle/>
          <a:p>
            <a:pPr>
              <a:lnSpc>
                <a:spcPct val="110000"/>
              </a:lnSpc>
            </a:pPr>
            <a:r>
              <a:rPr lang="zh-CN" altLang="en-US" sz="2800" b="1">
                <a:solidFill>
                  <a:srgbClr val="0000FF"/>
                </a:solidFill>
                <a:latin typeface="Arial" panose="020B0604020202020204" pitchFamily="34" charset="0"/>
                <a:ea typeface="黑体" panose="02010609060101010101" pitchFamily="2" charset="-122"/>
                <a:sym typeface="+mn-ea"/>
              </a:rPr>
              <a:t>①</a:t>
            </a:r>
            <a:r>
              <a:rPr lang="zh-CN" altLang="en-US" sz="2800" b="1">
                <a:solidFill>
                  <a:srgbClr val="0000FF"/>
                </a:solidFill>
                <a:latin typeface="黑体" panose="02010609060101010101" pitchFamily="2" charset="-122"/>
                <a:ea typeface="黑体" panose="02010609060101010101" pitchFamily="2" charset="-122"/>
              </a:rPr>
              <a:t>对</a:t>
            </a:r>
            <a:r>
              <a:rPr lang="zh-CN" altLang="en-US" sz="2800" b="1">
                <a:solidFill>
                  <a:srgbClr val="FF0000"/>
                </a:solidFill>
                <a:latin typeface="黑体" panose="02010609060101010101" pitchFamily="2" charset="-122"/>
                <a:ea typeface="黑体" panose="02010609060101010101" pitchFamily="2" charset="-122"/>
              </a:rPr>
              <a:t>熔沸点</a:t>
            </a:r>
            <a:r>
              <a:rPr lang="zh-CN" altLang="en-US" sz="2800" b="1">
                <a:solidFill>
                  <a:srgbClr val="0000FF"/>
                </a:solidFill>
                <a:latin typeface="黑体" panose="02010609060101010101" pitchFamily="2" charset="-122"/>
                <a:ea typeface="黑体" panose="02010609060101010101" pitchFamily="2" charset="-122"/>
              </a:rPr>
              <a:t>的影响：</a:t>
            </a:r>
            <a:endParaRPr lang="zh-CN" altLang="en-US" sz="2800" b="1">
              <a:solidFill>
                <a:srgbClr val="0000FF"/>
              </a:solidFill>
              <a:latin typeface="黑体" panose="02010609060101010101" pitchFamily="2" charset="-122"/>
              <a:ea typeface="黑体" panose="02010609060101010101" pitchFamily="2" charset="-122"/>
            </a:endParaRPr>
          </a:p>
          <a:p>
            <a:pPr>
              <a:lnSpc>
                <a:spcPct val="110000"/>
              </a:lnSpc>
            </a:pPr>
            <a:r>
              <a:rPr lang="zh-CN" altLang="en-US" sz="2800" b="1">
                <a:solidFill>
                  <a:srgbClr val="FF0000"/>
                </a:solidFill>
                <a:latin typeface="黑体" panose="02010609060101010101" pitchFamily="2" charset="-122"/>
                <a:ea typeface="黑体" panose="02010609060101010101" pitchFamily="2" charset="-122"/>
                <a:sym typeface="+mn-ea"/>
              </a:rPr>
              <a:t>•分子间氢键使物质熔沸点升高</a:t>
            </a:r>
            <a:endParaRPr lang="zh-CN" altLang="en-US" sz="2800" b="1">
              <a:solidFill>
                <a:srgbClr val="FF0000"/>
              </a:solidFill>
              <a:latin typeface="黑体" panose="02010609060101010101" pitchFamily="2" charset="-122"/>
              <a:ea typeface="黑体" panose="02010609060101010101" pitchFamily="2" charset="-122"/>
              <a:sym typeface="+mn-ea"/>
            </a:endParaRPr>
          </a:p>
          <a:p>
            <a:pPr>
              <a:lnSpc>
                <a:spcPct val="110000"/>
              </a:lnSpc>
            </a:pPr>
            <a:r>
              <a:rPr lang="zh-CN" altLang="en-US" sz="2800" b="1">
                <a:solidFill>
                  <a:srgbClr val="0000FF"/>
                </a:solidFill>
                <a:latin typeface="黑体" panose="02010609060101010101" pitchFamily="2" charset="-122"/>
                <a:ea typeface="黑体" panose="02010609060101010101" pitchFamily="2" charset="-122"/>
                <a:sym typeface="+mn-ea"/>
              </a:rPr>
              <a:t>•分子内氢键使物质熔沸点降低</a:t>
            </a:r>
            <a:endParaRPr lang="zh-CN" altLang="en-US" sz="2800" b="1">
              <a:solidFill>
                <a:srgbClr val="0000FF"/>
              </a:solidFill>
              <a:latin typeface="黑体" panose="02010609060101010101" pitchFamily="2" charset="-122"/>
              <a:ea typeface="黑体" panose="02010609060101010101" pitchFamily="2" charset="-122"/>
              <a:sym typeface="+mn-ea"/>
            </a:endParaRPr>
          </a:p>
        </p:txBody>
      </p:sp>
      <p:sp>
        <p:nvSpPr>
          <p:cNvPr id="95239" name="文本框 95238"/>
          <p:cNvSpPr txBox="1"/>
          <p:nvPr/>
        </p:nvSpPr>
        <p:spPr>
          <a:xfrm>
            <a:off x="531495" y="2397125"/>
            <a:ext cx="8081010" cy="953135"/>
          </a:xfrm>
          <a:prstGeom prst="rect">
            <a:avLst/>
          </a:prstGeom>
          <a:noFill/>
          <a:ln w="9525">
            <a:noFill/>
          </a:ln>
        </p:spPr>
        <p:txBody>
          <a:bodyPr wrap="square" anchor="t">
            <a:spAutoFit/>
          </a:bodyPr>
          <a:lstStyle/>
          <a:p>
            <a:r>
              <a:rPr lang="zh-CN" altLang="en-US" sz="2800" b="1">
                <a:solidFill>
                  <a:srgbClr val="0000FF"/>
                </a:solidFill>
                <a:latin typeface="Calibri" panose="020F0502020204030204"/>
                <a:ea typeface="黑体" panose="02010609060101010101" pitchFamily="2" charset="-122"/>
              </a:rPr>
              <a:t>②</a:t>
            </a:r>
            <a:r>
              <a:rPr lang="zh-CN" altLang="en-US" sz="2800" b="1">
                <a:solidFill>
                  <a:srgbClr val="0000FF"/>
                </a:solidFill>
                <a:latin typeface="黑体" panose="02010609060101010101" pitchFamily="2" charset="-122"/>
                <a:ea typeface="黑体" panose="02010609060101010101" pitchFamily="2" charset="-122"/>
              </a:rPr>
              <a:t>对</a:t>
            </a:r>
            <a:r>
              <a:rPr lang="zh-CN" altLang="en-US" sz="2800" b="1">
                <a:solidFill>
                  <a:srgbClr val="FF0000"/>
                </a:solidFill>
                <a:latin typeface="黑体" panose="02010609060101010101" pitchFamily="2" charset="-122"/>
                <a:ea typeface="黑体" panose="02010609060101010101" pitchFamily="2" charset="-122"/>
              </a:rPr>
              <a:t>溶解度</a:t>
            </a:r>
            <a:r>
              <a:rPr lang="zh-CN" altLang="en-US" sz="2800" b="1">
                <a:solidFill>
                  <a:srgbClr val="0000FF"/>
                </a:solidFill>
                <a:latin typeface="黑体" panose="02010609060101010101" pitchFamily="2" charset="-122"/>
                <a:ea typeface="黑体" panose="02010609060101010101" pitchFamily="2" charset="-122"/>
              </a:rPr>
              <a:t>的影响：</a:t>
            </a:r>
            <a:r>
              <a:rPr lang="zh-CN" altLang="en-US" sz="2800" b="1">
                <a:solidFill>
                  <a:srgbClr val="0000FF"/>
                </a:solidFill>
                <a:latin typeface="黑体" panose="02010609060101010101" pitchFamily="2" charset="-122"/>
                <a:ea typeface="黑体" panose="02010609060101010101" pitchFamily="2" charset="-122"/>
                <a:sym typeface="+mn-ea"/>
              </a:rPr>
              <a:t>溶质与溶剂</a:t>
            </a:r>
            <a:r>
              <a:rPr lang="zh-CN" altLang="en-US" sz="2800" b="1">
                <a:solidFill>
                  <a:srgbClr val="FF0000"/>
                </a:solidFill>
                <a:latin typeface="黑体" panose="02010609060101010101" pitchFamily="2" charset="-122"/>
                <a:ea typeface="黑体" panose="02010609060101010101" pitchFamily="2" charset="-122"/>
                <a:sym typeface="+mn-ea"/>
              </a:rPr>
              <a:t>分子间的氢键</a:t>
            </a:r>
            <a:r>
              <a:rPr lang="zh-CN" altLang="en-US" sz="2800" b="1">
                <a:solidFill>
                  <a:srgbClr val="0000FF"/>
                </a:solidFill>
                <a:latin typeface="黑体" panose="02010609060101010101" pitchFamily="2" charset="-122"/>
                <a:ea typeface="黑体" panose="02010609060101010101" pitchFamily="2" charset="-122"/>
                <a:sym typeface="+mn-ea"/>
              </a:rPr>
              <a:t>使溶质溶解度增大。</a:t>
            </a:r>
            <a:endParaRPr lang="zh-CN" altLang="en-US" sz="2800" b="1">
              <a:solidFill>
                <a:srgbClr val="0000FF"/>
              </a:solidFill>
              <a:latin typeface="黑体" panose="02010609060101010101" pitchFamily="2" charset="-122"/>
              <a:ea typeface="黑体" panose="02010609060101010101" pitchFamily="2" charset="-122"/>
              <a:sym typeface="+mn-ea"/>
            </a:endParaRPr>
          </a:p>
        </p:txBody>
      </p:sp>
      <p:sp>
        <p:nvSpPr>
          <p:cNvPr id="95241" name="文本框 95240"/>
          <p:cNvSpPr txBox="1"/>
          <p:nvPr/>
        </p:nvSpPr>
        <p:spPr>
          <a:xfrm>
            <a:off x="531495" y="3350260"/>
            <a:ext cx="8223885" cy="1640205"/>
          </a:xfrm>
          <a:prstGeom prst="rect">
            <a:avLst/>
          </a:prstGeom>
          <a:noFill/>
          <a:ln w="9525">
            <a:noFill/>
          </a:ln>
        </p:spPr>
        <p:txBody>
          <a:bodyPr wrap="square" anchor="t">
            <a:spAutoFit/>
          </a:bodyPr>
          <a:lstStyle/>
          <a:p>
            <a:pPr>
              <a:lnSpc>
                <a:spcPct val="90000"/>
              </a:lnSpc>
            </a:pPr>
            <a:r>
              <a:rPr lang="zh-CN" altLang="en-US" sz="2800" b="1">
                <a:solidFill>
                  <a:srgbClr val="FF0000"/>
                </a:solidFill>
                <a:latin typeface="Calibri" panose="020F0502020204030204"/>
                <a:ea typeface="黑体" panose="02010609060101010101" pitchFamily="2" charset="-122"/>
              </a:rPr>
              <a:t>③</a:t>
            </a:r>
            <a:r>
              <a:rPr lang="zh-CN" altLang="en-US" sz="2800" b="1">
                <a:solidFill>
                  <a:srgbClr val="FF0000"/>
                </a:solidFill>
                <a:latin typeface="黑体" panose="02010609060101010101" pitchFamily="2" charset="-122"/>
                <a:ea typeface="黑体" panose="02010609060101010101" pitchFamily="2" charset="-122"/>
              </a:rPr>
              <a:t>对水性质的影响：</a:t>
            </a:r>
            <a:endParaRPr lang="zh-CN" altLang="en-US" sz="2800" b="1">
              <a:solidFill>
                <a:srgbClr val="FF0000"/>
              </a:solidFill>
              <a:latin typeface="黑体" panose="02010609060101010101" pitchFamily="2" charset="-122"/>
              <a:ea typeface="黑体" panose="02010609060101010101" pitchFamily="2" charset="-122"/>
            </a:endParaRPr>
          </a:p>
          <a:p>
            <a:pPr>
              <a:lnSpc>
                <a:spcPct val="90000"/>
              </a:lnSpc>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、水结冰时，体积膨胀，密度减小。</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a:lnSpc>
                <a:spcPct val="90000"/>
              </a:lnSpc>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2800" b="1" kern="100">
                <a:solidFill>
                  <a:srgbClr val="0000FF"/>
                </a:solidFill>
                <a:latin typeface="Arial" panose="020B0604020202020204" pitchFamily="34" charset="0"/>
                <a:ea typeface="黑体" panose="02010609060101010101" pitchFamily="2" charset="-122"/>
                <a:cs typeface="Arial" panose="020B0604020202020204" pitchFamily="34" charset="0"/>
                <a:sym typeface="+mn-ea"/>
              </a:rPr>
              <a:t>接近沸点的水</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蒸气形成</a:t>
            </a:r>
            <a:r>
              <a:rPr lang="zh-CN" altLang="en-US" sz="2800" b="1" kern="100" smtClean="0">
                <a:solidFill>
                  <a:srgbClr val="FF0000"/>
                </a:solidFill>
                <a:latin typeface="Arial" panose="020B0604020202020204" pitchFamily="34" charset="0"/>
                <a:ea typeface="黑体" panose="02010609060101010101" pitchFamily="2" charset="-122"/>
                <a:cs typeface="Arial" panose="020B0604020202020204" pitchFamily="34" charset="0"/>
                <a:sym typeface="+mn-ea"/>
              </a:rPr>
              <a:t>“缔合分子”</a:t>
            </a:r>
            <a:r>
              <a:rPr lang="zh-CN" alt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M</a:t>
            </a:r>
            <a:r>
              <a:rPr sz="2800" b="1" kern="100" smtClean="0">
                <a:solidFill>
                  <a:srgbClr val="0000FF"/>
                </a:solidFill>
                <a:latin typeface="Arial" panose="020B0604020202020204" pitchFamily="34" charset="0"/>
                <a:ea typeface="黑体" panose="02010609060101010101" pitchFamily="2" charset="-122"/>
                <a:cs typeface="Arial" panose="020B0604020202020204" pitchFamily="34" charset="0"/>
                <a:sym typeface="+mn-ea"/>
              </a:rPr>
              <a:t>的测定值偏大。</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6"/>
          <p:cNvSpPr txBox="1"/>
          <p:nvPr/>
        </p:nvSpPr>
        <p:spPr>
          <a:xfrm>
            <a:off x="826135" y="356235"/>
            <a:ext cx="7491730" cy="706755"/>
          </a:xfrm>
          <a:prstGeom prst="rect">
            <a:avLst/>
          </a:prstGeom>
          <a:solidFill>
            <a:srgbClr val="00FFFF"/>
          </a:solidFill>
          <a:ln w="9525">
            <a:noFill/>
          </a:ln>
          <a:effectLst>
            <a:outerShdw dist="107763" dir="2699999" algn="ctr" rotWithShape="0">
              <a:schemeClr val="bg2">
                <a:alpha val="50000"/>
              </a:schemeClr>
            </a:outerShdw>
          </a:effectLst>
        </p:spPr>
        <p:txBody>
          <a:bodyPr wrap="square">
            <a:spAutoFit/>
          </a:bodyPr>
          <a:lstStyle/>
          <a:p>
            <a:pPr eaLnBrk="1" hangingPunct="1"/>
            <a:r>
              <a:rPr lang="zh-CN" altLang="en-US" sz="4000" b="1">
                <a:solidFill>
                  <a:srgbClr val="FF0066"/>
                </a:solidFill>
                <a:latin typeface="黑体" panose="02010609060101010101" pitchFamily="2" charset="-122"/>
                <a:ea typeface="黑体" panose="02010609060101010101" pitchFamily="2" charset="-122"/>
              </a:rPr>
              <a:t>科学视野：生物大分子中的氢键</a:t>
            </a:r>
            <a:endParaRPr lang="zh-CN" altLang="en-US" sz="4000" b="1">
              <a:solidFill>
                <a:srgbClr val="FF0066"/>
              </a:solidFill>
              <a:latin typeface="黑体" panose="02010609060101010101" pitchFamily="2" charset="-122"/>
              <a:ea typeface="黑体" panose="02010609060101010101" pitchFamily="2" charset="-122"/>
            </a:endParaRPr>
          </a:p>
        </p:txBody>
      </p:sp>
      <p:pic>
        <p:nvPicPr>
          <p:cNvPr id="50178" name="Picture 4"/>
          <p:cNvPicPr>
            <a:picLocks noChangeAspect="1"/>
          </p:cNvPicPr>
          <p:nvPr/>
        </p:nvPicPr>
        <p:blipFill>
          <a:blip r:embed="rId1">
            <a:lum bright="-17999" contrast="42000"/>
          </a:blip>
          <a:stretch>
            <a:fillRect/>
          </a:stretch>
        </p:blipFill>
        <p:spPr>
          <a:xfrm>
            <a:off x="0" y="1062990"/>
            <a:ext cx="9143365" cy="5155565"/>
          </a:xfrm>
          <a:prstGeom prst="rect">
            <a:avLst/>
          </a:prstGeom>
          <a:noFill/>
          <a:ln w="9525">
            <a:noFill/>
          </a:ln>
        </p:spPr>
      </p:pic>
      <p:sp>
        <p:nvSpPr>
          <p:cNvPr id="607234" name="文本框 607233"/>
          <p:cNvSpPr txBox="1"/>
          <p:nvPr/>
        </p:nvSpPr>
        <p:spPr>
          <a:xfrm>
            <a:off x="0" y="5696585"/>
            <a:ext cx="2759710" cy="521970"/>
          </a:xfrm>
          <a:prstGeom prst="rect">
            <a:avLst/>
          </a:prstGeom>
          <a:noFill/>
          <a:ln w="9525">
            <a:noFill/>
          </a:ln>
        </p:spPr>
        <p:txBody>
          <a:bodyPr wrap="square">
            <a:spAutoFit/>
          </a:bodyPr>
          <a:lstStyle/>
          <a:p>
            <a:pPr>
              <a:spcBef>
                <a:spcPct val="50000"/>
              </a:spcBef>
              <a:buClrTx/>
            </a:pPr>
            <a:r>
              <a:rPr lang="zh-CN" altLang="en-US" sz="2800" b="1">
                <a:solidFill>
                  <a:srgbClr val="FF0000"/>
                </a:solidFill>
                <a:latin typeface="黑体" panose="02010609060101010101" pitchFamily="2" charset="-122"/>
                <a:ea typeface="黑体" panose="02010609060101010101" pitchFamily="2" charset="-122"/>
              </a:rPr>
              <a:t>蛋白质中的氢键</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2" name="Oval 19"/>
          <p:cNvSpPr>
            <a:spLocks noChangeArrowheads="1"/>
          </p:cNvSpPr>
          <p:nvPr/>
        </p:nvSpPr>
        <p:spPr bwMode="auto">
          <a:xfrm flipH="1" flipV="1">
            <a:off x="2947035" y="2033905"/>
            <a:ext cx="654685" cy="658495"/>
          </a:xfrm>
          <a:prstGeom prst="ellipse">
            <a:avLst/>
          </a:prstGeom>
          <a:solidFill>
            <a:srgbClr val="FFFF00">
              <a:alpha val="29000"/>
            </a:srgbClr>
          </a:solidFill>
          <a:ln w="38100">
            <a:solidFill>
              <a:srgbClr val="0000FF"/>
            </a:solidFill>
            <a:prstDash val="sysDot"/>
            <a:round/>
          </a:ln>
        </p:spPr>
        <p:txBody>
          <a:bodyPr wrap="none" anchor="ctr"/>
          <a:lstStyle/>
          <a:p>
            <a:endParaRPr lang="zh-CN" altLang="en-US"/>
          </a:p>
        </p:txBody>
      </p:sp>
      <p:sp>
        <p:nvSpPr>
          <p:cNvPr id="3" name="Oval 19"/>
          <p:cNvSpPr>
            <a:spLocks noChangeArrowheads="1"/>
          </p:cNvSpPr>
          <p:nvPr/>
        </p:nvSpPr>
        <p:spPr bwMode="auto">
          <a:xfrm flipH="1" flipV="1">
            <a:off x="6015990" y="2193290"/>
            <a:ext cx="654685" cy="658495"/>
          </a:xfrm>
          <a:prstGeom prst="ellipse">
            <a:avLst/>
          </a:prstGeom>
          <a:solidFill>
            <a:srgbClr val="FFFF00">
              <a:alpha val="29000"/>
            </a:srgbClr>
          </a:solidFill>
          <a:ln w="38100">
            <a:solidFill>
              <a:srgbClr val="0000FF"/>
            </a:solidFill>
            <a:prstDash val="sysDot"/>
            <a:round/>
          </a:ln>
        </p:spPr>
        <p:txBody>
          <a:bodyPr wrap="none" anchor="ctr"/>
          <a:lstStyle/>
          <a:p>
            <a:endParaRPr lang="zh-CN" altLang="en-US"/>
          </a:p>
        </p:txBody>
      </p:sp>
      <p:sp>
        <p:nvSpPr>
          <p:cNvPr id="4" name="Oval 19"/>
          <p:cNvSpPr>
            <a:spLocks noChangeArrowheads="1"/>
          </p:cNvSpPr>
          <p:nvPr/>
        </p:nvSpPr>
        <p:spPr bwMode="auto">
          <a:xfrm flipH="1" flipV="1">
            <a:off x="5235575" y="3099435"/>
            <a:ext cx="654685" cy="658495"/>
          </a:xfrm>
          <a:prstGeom prst="ellipse">
            <a:avLst/>
          </a:prstGeom>
          <a:solidFill>
            <a:srgbClr val="FFFF00">
              <a:alpha val="29000"/>
            </a:srgbClr>
          </a:solidFill>
          <a:ln w="38100">
            <a:solidFill>
              <a:srgbClr val="0000FF"/>
            </a:solidFill>
            <a:prstDash val="sysDot"/>
            <a:round/>
          </a:ln>
        </p:spPr>
        <p:txBody>
          <a:bodyPr wrap="none" anchor="ctr"/>
          <a:lstStyle/>
          <a:p>
            <a:endParaRPr lang="zh-CN" altLang="en-US"/>
          </a:p>
        </p:txBody>
      </p:sp>
      <p:sp>
        <p:nvSpPr>
          <p:cNvPr id="5" name="Oval 19"/>
          <p:cNvSpPr>
            <a:spLocks noChangeArrowheads="1"/>
          </p:cNvSpPr>
          <p:nvPr/>
        </p:nvSpPr>
        <p:spPr bwMode="auto">
          <a:xfrm flipH="1" flipV="1">
            <a:off x="2201545" y="3859530"/>
            <a:ext cx="654685" cy="658495"/>
          </a:xfrm>
          <a:prstGeom prst="ellipse">
            <a:avLst/>
          </a:prstGeom>
          <a:solidFill>
            <a:srgbClr val="FFFF00">
              <a:alpha val="29000"/>
            </a:srgbClr>
          </a:solidFill>
          <a:ln w="38100">
            <a:solidFill>
              <a:srgbClr val="0000FF"/>
            </a:solidFill>
            <a:prstDash val="sysDot"/>
            <a:round/>
          </a:ln>
        </p:spPr>
        <p:txBody>
          <a:bodyPr wrap="none" anchor="ct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500"/>
                            </p:stCondLst>
                            <p:childTnLst>
                              <p:par>
                                <p:cTn id="18" presetID="35" presetClass="emph" presetSubtype="0" repeatCount="8000" fill="hold" grpId="1" nodeType="afterEffect">
                                  <p:stCondLst>
                                    <p:cond delay="0"/>
                                  </p:stCondLst>
                                  <p:childTnLst>
                                    <p:anim calcmode="discrete" valueType="str">
                                      <p:cBhvr>
                                        <p:cTn id="19" dur="200" fill="hold"/>
                                        <p:tgtEl>
                                          <p:spTgt spid="2"/>
                                        </p:tgtEl>
                                        <p:attrNameLst>
                                          <p:attrName>style.visibility</p:attrName>
                                        </p:attrNameLst>
                                      </p:cBhvr>
                                      <p:tavLst>
                                        <p:tav tm="0">
                                          <p:val>
                                            <p:strVal val="hidden"/>
                                          </p:val>
                                        </p:tav>
                                        <p:tav tm="50000">
                                          <p:val>
                                            <p:strVal val="visible"/>
                                          </p:val>
                                        </p:tav>
                                      </p:tavLst>
                                    </p:anim>
                                  </p:childTnLst>
                                </p:cTn>
                              </p:par>
                              <p:par>
                                <p:cTn id="20" presetID="35" presetClass="emph" presetSubtype="0" repeatCount="8000" fill="hold" grpId="1" nodeType="withEffect">
                                  <p:stCondLst>
                                    <p:cond delay="0"/>
                                  </p:stCondLst>
                                  <p:childTnLst>
                                    <p:anim calcmode="discrete" valueType="str">
                                      <p:cBhvr>
                                        <p:cTn id="21" dur="200" fill="hold"/>
                                        <p:tgtEl>
                                          <p:spTgt spid="3"/>
                                        </p:tgtEl>
                                        <p:attrNameLst>
                                          <p:attrName>style.visibility</p:attrName>
                                        </p:attrNameLst>
                                      </p:cBhvr>
                                      <p:tavLst>
                                        <p:tav tm="0">
                                          <p:val>
                                            <p:strVal val="hidden"/>
                                          </p:val>
                                        </p:tav>
                                        <p:tav tm="50000">
                                          <p:val>
                                            <p:strVal val="visible"/>
                                          </p:val>
                                        </p:tav>
                                      </p:tavLst>
                                    </p:anim>
                                  </p:childTnLst>
                                </p:cTn>
                              </p:par>
                              <p:par>
                                <p:cTn id="22" presetID="35" presetClass="emph" presetSubtype="0" repeatCount="8000" fill="hold" grpId="1" nodeType="withEffect">
                                  <p:stCondLst>
                                    <p:cond delay="0"/>
                                  </p:stCondLst>
                                  <p:childTnLst>
                                    <p:anim calcmode="discrete" valueType="str">
                                      <p:cBhvr>
                                        <p:cTn id="23" dur="200" fill="hold"/>
                                        <p:tgtEl>
                                          <p:spTgt spid="4"/>
                                        </p:tgtEl>
                                        <p:attrNameLst>
                                          <p:attrName>style.visibility</p:attrName>
                                        </p:attrNameLst>
                                      </p:cBhvr>
                                      <p:tavLst>
                                        <p:tav tm="0">
                                          <p:val>
                                            <p:strVal val="hidden"/>
                                          </p:val>
                                        </p:tav>
                                        <p:tav tm="50000">
                                          <p:val>
                                            <p:strVal val="visible"/>
                                          </p:val>
                                        </p:tav>
                                      </p:tavLst>
                                    </p:anim>
                                  </p:childTnLst>
                                </p:cTn>
                              </p:par>
                              <p:par>
                                <p:cTn id="24" presetID="35" presetClass="emph" presetSubtype="0" repeatCount="8000" fill="hold" grpId="1" nodeType="withEffect">
                                  <p:stCondLst>
                                    <p:cond delay="0"/>
                                  </p:stCondLst>
                                  <p:childTnLst>
                                    <p:anim calcmode="discrete" valueType="str">
                                      <p:cBhvr>
                                        <p:cTn id="25" dur="2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6"/>
          <p:cNvSpPr txBox="1"/>
          <p:nvPr/>
        </p:nvSpPr>
        <p:spPr>
          <a:xfrm>
            <a:off x="826135" y="535305"/>
            <a:ext cx="7491730" cy="706755"/>
          </a:xfrm>
          <a:prstGeom prst="rect">
            <a:avLst/>
          </a:prstGeom>
          <a:solidFill>
            <a:srgbClr val="00FFFF"/>
          </a:solidFill>
          <a:ln w="9525">
            <a:noFill/>
          </a:ln>
          <a:effectLst>
            <a:outerShdw dist="107763" dir="2699999" algn="ctr" rotWithShape="0">
              <a:schemeClr val="bg2">
                <a:alpha val="50000"/>
              </a:schemeClr>
            </a:outerShdw>
          </a:effectLst>
        </p:spPr>
        <p:txBody>
          <a:bodyPr wrap="square">
            <a:spAutoFit/>
          </a:bodyPr>
          <a:lstStyle/>
          <a:p>
            <a:pPr eaLnBrk="1" hangingPunct="1"/>
            <a:r>
              <a:rPr lang="zh-CN" altLang="en-US" sz="4000" b="1">
                <a:solidFill>
                  <a:srgbClr val="FF0066"/>
                </a:solidFill>
                <a:latin typeface="黑体" panose="02010609060101010101" pitchFamily="2" charset="-122"/>
                <a:ea typeface="黑体" panose="02010609060101010101" pitchFamily="2" charset="-122"/>
              </a:rPr>
              <a:t>科学视野：生物大分子中的氢键</a:t>
            </a:r>
            <a:endParaRPr lang="zh-CN" altLang="en-US" sz="4000" b="1">
              <a:solidFill>
                <a:srgbClr val="FF0066"/>
              </a:solidFill>
              <a:latin typeface="黑体" panose="02010609060101010101" pitchFamily="2" charset="-122"/>
              <a:ea typeface="黑体" panose="02010609060101010101" pitchFamily="2" charset="-122"/>
            </a:endParaRPr>
          </a:p>
        </p:txBody>
      </p:sp>
      <p:pic>
        <p:nvPicPr>
          <p:cNvPr id="45058" name="图片 45057"/>
          <p:cNvPicPr>
            <a:picLocks noChangeAspect="1"/>
          </p:cNvPicPr>
          <p:nvPr/>
        </p:nvPicPr>
        <p:blipFill>
          <a:blip r:embed="rId1"/>
          <a:stretch>
            <a:fillRect/>
          </a:stretch>
        </p:blipFill>
        <p:spPr>
          <a:xfrm>
            <a:off x="114300" y="1242060"/>
            <a:ext cx="8857615" cy="5543550"/>
          </a:xfrm>
          <a:prstGeom prst="rect">
            <a:avLst/>
          </a:prstGeom>
          <a:noFill/>
          <a:ln w="9525">
            <a:noFill/>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6"/>
          <p:cNvSpPr txBox="1"/>
          <p:nvPr/>
        </p:nvSpPr>
        <p:spPr>
          <a:xfrm>
            <a:off x="826135" y="535305"/>
            <a:ext cx="7491730" cy="706755"/>
          </a:xfrm>
          <a:prstGeom prst="rect">
            <a:avLst/>
          </a:prstGeom>
          <a:solidFill>
            <a:srgbClr val="00FFFF"/>
          </a:solidFill>
          <a:ln w="9525">
            <a:noFill/>
          </a:ln>
          <a:effectLst>
            <a:outerShdw dist="107763" dir="2699999" algn="ctr" rotWithShape="0">
              <a:schemeClr val="bg2">
                <a:alpha val="50000"/>
              </a:schemeClr>
            </a:outerShdw>
          </a:effectLst>
        </p:spPr>
        <p:txBody>
          <a:bodyPr wrap="square">
            <a:spAutoFit/>
          </a:bodyPr>
          <a:lstStyle/>
          <a:p>
            <a:pPr eaLnBrk="1" hangingPunct="1"/>
            <a:r>
              <a:rPr lang="zh-CN" altLang="en-US" sz="4000" b="1">
                <a:solidFill>
                  <a:srgbClr val="FF0066"/>
                </a:solidFill>
                <a:latin typeface="黑体" panose="02010609060101010101" pitchFamily="2" charset="-122"/>
                <a:ea typeface="黑体" panose="02010609060101010101" pitchFamily="2" charset="-122"/>
              </a:rPr>
              <a:t>科学视野：生物大分子中的氢键</a:t>
            </a:r>
            <a:endParaRPr lang="zh-CN" altLang="en-US" sz="4000" b="1">
              <a:solidFill>
                <a:srgbClr val="FF0066"/>
              </a:solidFill>
              <a:latin typeface="黑体" panose="02010609060101010101" pitchFamily="2" charset="-122"/>
              <a:ea typeface="黑体" panose="02010609060101010101" pitchFamily="2" charset="-122"/>
            </a:endParaRPr>
          </a:p>
        </p:txBody>
      </p:sp>
      <p:pic>
        <p:nvPicPr>
          <p:cNvPr id="50179" name="Picture 5"/>
          <p:cNvPicPr>
            <a:picLocks noChangeAspect="1"/>
          </p:cNvPicPr>
          <p:nvPr/>
        </p:nvPicPr>
        <p:blipFill>
          <a:blip r:embed="rId1">
            <a:lum bright="-17999" contrast="30000"/>
          </a:blip>
          <a:stretch>
            <a:fillRect/>
          </a:stretch>
        </p:blipFill>
        <p:spPr>
          <a:xfrm>
            <a:off x="394653" y="1253173"/>
            <a:ext cx="8353425" cy="4351337"/>
          </a:xfrm>
          <a:prstGeom prst="rect">
            <a:avLst/>
          </a:prstGeom>
          <a:noFill/>
          <a:ln w="9525">
            <a:noFill/>
          </a:ln>
        </p:spPr>
      </p:pic>
      <p:sp>
        <p:nvSpPr>
          <p:cNvPr id="2" name="文本框 1"/>
          <p:cNvSpPr txBox="1"/>
          <p:nvPr/>
        </p:nvSpPr>
        <p:spPr>
          <a:xfrm>
            <a:off x="2119630" y="5604510"/>
            <a:ext cx="4904740" cy="521970"/>
          </a:xfrm>
          <a:prstGeom prst="rect">
            <a:avLst/>
          </a:prstGeom>
          <a:noFill/>
          <a:ln w="9525">
            <a:noFill/>
          </a:ln>
        </p:spPr>
        <p:txBody>
          <a:bodyPr wrap="square">
            <a:spAutoFit/>
          </a:bodyPr>
          <a:lstStyle/>
          <a:p>
            <a:pPr>
              <a:spcBef>
                <a:spcPct val="50000"/>
              </a:spcBef>
              <a:buClrTx/>
            </a:pPr>
            <a:r>
              <a:rPr lang="en-US" altLang="zh-CN" sz="2800" b="1">
                <a:solidFill>
                  <a:srgbClr val="FF0000"/>
                </a:solidFill>
                <a:latin typeface="黑体" panose="02010609060101010101" pitchFamily="2" charset="-122"/>
                <a:ea typeface="黑体" panose="02010609060101010101" pitchFamily="2" charset="-122"/>
              </a:rPr>
              <a:t>DNA</a:t>
            </a:r>
            <a:r>
              <a:rPr lang="zh-CN" altLang="en-US" sz="2800" b="1">
                <a:solidFill>
                  <a:srgbClr val="FF0000"/>
                </a:solidFill>
                <a:latin typeface="黑体" panose="02010609060101010101" pitchFamily="2" charset="-122"/>
                <a:ea typeface="黑体" panose="02010609060101010101" pitchFamily="2" charset="-122"/>
              </a:rPr>
              <a:t>的双螺旋结构</a:t>
            </a:r>
            <a:r>
              <a:rPr lang="en-US" altLang="zh-CN" sz="2800" b="1">
                <a:solidFill>
                  <a:srgbClr val="FF0000"/>
                </a:solidFill>
                <a:latin typeface="黑体" panose="02010609060101010101" pitchFamily="2" charset="-122"/>
                <a:ea typeface="黑体" panose="02010609060101010101" pitchFamily="2" charset="-122"/>
              </a:rPr>
              <a:t>(</a:t>
            </a:r>
            <a:r>
              <a:rPr lang="zh-CN" altLang="en-US" sz="2800" b="1">
                <a:solidFill>
                  <a:srgbClr val="FF0000"/>
                </a:solidFill>
                <a:latin typeface="黑体" panose="02010609060101010101" pitchFamily="2" charset="-122"/>
                <a:ea typeface="黑体" panose="02010609060101010101" pitchFamily="2" charset="-122"/>
              </a:rPr>
              <a:t>碱基配对</a:t>
            </a:r>
            <a:r>
              <a:rPr lang="en-US" altLang="zh-CN" sz="2800" b="1">
                <a:solidFill>
                  <a:srgbClr val="FF0000"/>
                </a:solidFill>
                <a:latin typeface="黑体" panose="02010609060101010101" pitchFamily="2" charset="-122"/>
                <a:ea typeface="黑体" panose="02010609060101010101" pitchFamily="2" charset="-122"/>
              </a:rPr>
              <a:t>)</a:t>
            </a:r>
            <a:endParaRPr lang="en-US" altLang="zh-CN" sz="2800" b="1">
              <a:solidFill>
                <a:srgbClr val="FF0000"/>
              </a:solidFill>
              <a:latin typeface="黑体" panose="02010609060101010101" pitchFamily="2" charset="-122"/>
              <a:ea typeface="黑体" panose="02010609060101010101" pitchFamily="2" charset="-122"/>
            </a:endParaRPr>
          </a:p>
        </p:txBody>
      </p:sp>
      <p:pic>
        <p:nvPicPr>
          <p:cNvPr id="50181" name="New picture"/>
          <p:cNvPicPr/>
          <p:nvPr/>
        </p:nvPicPr>
        <p:blipFill>
          <a:blip r:embed="rId2"/>
          <a:stretch>
            <a:fillRect/>
          </a:stretch>
        </p:blipFill>
        <p:spPr>
          <a:xfrm>
            <a:off x="11785600" y="11696700"/>
            <a:ext cx="355600" cy="266700"/>
          </a:xfrm>
          <a:prstGeom prst="cube">
            <a:avLst/>
          </a:prstGeom>
        </p:spPr>
      </p:pic>
    </p:spTree>
  </p:cSld>
  <p:clrMapOvr>
    <a:masterClrMapping/>
  </p:clrMapOvr>
  <p:transition/>
</p:sld>
</file>

<file path=ppt/tags/tag1.xml><?xml version="1.0" encoding="utf-8"?>
<p:tagLst xmlns:p="http://schemas.openxmlformats.org/presentationml/2006/main">
  <p:tag name="KSO_WM_UNIT_TABLE_BEAUTIFY" val="smartTable{fcfcbe44-ab6f-432f-ba8c-9a660e509fec}"/>
</p:tagLst>
</file>

<file path=ppt/tags/tag2.xml><?xml version="1.0" encoding="utf-8"?>
<p:tagLst xmlns:p="http://schemas.openxmlformats.org/presentationml/2006/main">
  <p:tag name="KSO_WM_UNIT_TABLE_BEAUTIFY" val="smartTable{3df17e7d-fb1f-4eba-bb06-9b76c0bbbfac}"/>
</p:tagLst>
</file>

<file path=ppt/tags/tag3.xml><?xml version="1.0" encoding="utf-8"?>
<p:tagLst xmlns:p="http://schemas.openxmlformats.org/presentationml/2006/main">
  <p:tag name="KSO_WM_UNIT_PLACING_PICTURE_USER_VIEWPORT" val="{&quot;height&quot;:9908,&quot;width&quot;:13998}"/>
  <p:tag name="REFSHAPE" val="584557676"/>
</p:tagLst>
</file>

<file path=ppt/tags/tag4.xml><?xml version="1.0" encoding="utf-8"?>
<p:tagLst xmlns:p="http://schemas.openxmlformats.org/presentationml/2006/main">
  <p:tag name="AS_OS" val="Unix 3.10 unknown"/>
  <p:tag name="AS_RELEASE_DATE" val="2020.11.30"/>
  <p:tag name="AS_TITLE" val="Aspose.Slides for Java"/>
  <p:tag name="AS_VERSION" val="20.11"/>
  <p:tag name="COMMONDATA" val="eyJoZGlkIjoiZDg0YjcwNWNmNmYxOTdmYTEwMzkyMTg2YjI0MTI3YW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2484</Words>
  <Application>WPS 演示</Application>
  <PresentationFormat>On-screen Show (4:3)</PresentationFormat>
  <Paragraphs>453</Paragraphs>
  <Slides>25</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3</vt:i4>
      </vt:variant>
      <vt:variant>
        <vt:lpstr>幻灯片标题</vt:lpstr>
      </vt:variant>
      <vt:variant>
        <vt:i4>25</vt:i4>
      </vt:variant>
    </vt:vector>
  </HeadingPairs>
  <TitlesOfParts>
    <vt:vector size="42" baseType="lpstr">
      <vt:lpstr>Arial</vt:lpstr>
      <vt:lpstr>宋体</vt:lpstr>
      <vt:lpstr>Wingdings</vt:lpstr>
      <vt:lpstr>Times New Roman</vt:lpstr>
      <vt:lpstr>微软雅黑</vt:lpstr>
      <vt:lpstr>黑体</vt:lpstr>
      <vt:lpstr>Arial</vt:lpstr>
      <vt:lpstr>Arial Unicode MS</vt:lpstr>
      <vt:lpstr>Calibri Light</vt:lpstr>
      <vt:lpstr>Calibri</vt:lpstr>
      <vt:lpstr>Calibri</vt:lpstr>
      <vt:lpstr>Tahoma</vt:lpstr>
      <vt:lpstr>Wingdings</vt:lpstr>
      <vt:lpstr>Office 主题</vt:lpstr>
      <vt:lpstr>Photoshop.Image.7</vt:lpstr>
      <vt:lpstr>Photoshop.Image.7</vt:lpstr>
      <vt:lpstr>Photoshop.Image.7</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刘军</cp:lastModifiedBy>
  <cp:revision>5</cp:revision>
  <cp:lastPrinted>2022-01-05T13:22:00Z</cp:lastPrinted>
  <dcterms:created xsi:type="dcterms:W3CDTF">2022-01-05T13:22:00Z</dcterms:created>
  <dcterms:modified xsi:type="dcterms:W3CDTF">2022-05-26T08:00:35Z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6D31FD43C48A43B18F35F6B7B2F48143</vt:lpwstr>
  </property>
  <property fmtid="{D5CDD505-2E9C-101B-9397-08002B2CF9AE}" pid="7" name="KSOProductBuildVer">
    <vt:lpwstr>2052-11.1.0.11744</vt:lpwstr>
  </property>
</Properties>
</file>