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7" r:id="rId3"/>
    <p:sldId id="584" r:id="rId4"/>
    <p:sldId id="587" r:id="rId5"/>
    <p:sldId id="589" r:id="rId6"/>
    <p:sldId id="582" r:id="rId7"/>
    <p:sldId id="353" r:id="rId8"/>
    <p:sldId id="529" r:id="rId9"/>
    <p:sldId id="530" r:id="rId10"/>
    <p:sldId id="562" r:id="rId11"/>
    <p:sldId id="395" r:id="rId12"/>
    <p:sldId id="591" r:id="rId13"/>
    <p:sldId id="397" r:id="rId14"/>
    <p:sldId id="401" r:id="rId15"/>
    <p:sldId id="402" r:id="rId16"/>
    <p:sldId id="412" r:id="rId17"/>
    <p:sldId id="413" r:id="rId18"/>
    <p:sldId id="414" r:id="rId19"/>
    <p:sldId id="551" r:id="rId20"/>
    <p:sldId id="594" r:id="rId21"/>
    <p:sldId id="595" r:id="rId22"/>
  </p:sldIdLst>
  <p:sldSz cx="9144000" cy="6858000" type="screen4x3"/>
  <p:notesSz cx="7103745" cy="10234295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2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9.vml.rels><?xml version="1.0" encoding="UTF-8" standalone="yes"?>
<Relationships xmlns="http://schemas.openxmlformats.org/package/2006/relationships"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联机映像占位符 3"/>
          <p:cNvSpPr>
            <a:spLocks noGrp="1"/>
          </p:cNvSpPr>
          <p:nvPr>
            <p:ph type="clipArt"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zh-CN" altLang="en-US">
              <a:latin typeface="Times New Roman" panose="02020603050405020304" pitchFamily="2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zh-CN" altLang="en-US"/>
            </a:fld>
            <a:endParaRPr lang="zh-CN" altLang="en-US"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Tx/>
            </a:pPr>
            <a:endParaRPr lang="en-US" altLang="x-non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Tx/>
            </a:pPr>
            <a:endParaRPr lang="en-US" altLang="x-non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Tx/>
            </a:pPr>
            <a:fld id="{9A0DB2DC-4C9A-4742-B13C-FB6460FD3503}" type="slidenum">
              <a:rPr lang="en-US" altLang="x-none"/>
            </a:fld>
            <a:endParaRPr lang="en-US" altLang="x-non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5.png"/><Relationship Id="rId1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oleObject" Target="../embeddings/oleObject7.bin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.bin"/><Relationship Id="rId8" Type="http://schemas.openxmlformats.org/officeDocument/2006/relationships/image" Target="../media/image18.wmf"/><Relationship Id="rId7" Type="http://schemas.openxmlformats.org/officeDocument/2006/relationships/oleObject" Target="../embeddings/oleObject13.bin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3.png"/><Relationship Id="rId12" Type="http://schemas.openxmlformats.org/officeDocument/2006/relationships/vmlDrawing" Target="../drawings/vmlDrawing9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9.wmf"/><Relationship Id="rId1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330" name="图片 611329"/>
          <p:cNvPicPr>
            <a:picLocks noChangeAspect="1"/>
          </p:cNvPicPr>
          <p:nvPr/>
        </p:nvPicPr>
        <p:blipFill>
          <a:blip r:embed="rId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205038"/>
            <a:ext cx="3505200" cy="3590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1331" name="图片 611330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8800" y="188913"/>
            <a:ext cx="3505200" cy="3590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1332" name="矩形 611331"/>
          <p:cNvSpPr/>
          <p:nvPr/>
        </p:nvSpPr>
        <p:spPr>
          <a:xfrm>
            <a:off x="2627313" y="2708275"/>
            <a:ext cx="4249737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zh-CN" altLang="en-US" sz="3600" b="1">
                <a:ln w="25400" cap="flat" cmpd="sng">
                  <a:solidFill>
                    <a:srgbClr val="FF00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tx1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第三节 分子的性质</a:t>
            </a:r>
            <a:endParaRPr lang="zh-CN" altLang="en-US" sz="3600" b="1">
              <a:ln w="25400" cap="flat" cmpd="sng">
                <a:solidFill>
                  <a:srgbClr val="FF00FF"/>
                </a:solidFill>
                <a:prstDash val="solid"/>
                <a:headEnd type="none" w="med" len="med"/>
                <a:tailEnd type="none" w="med" len="med"/>
              </a:ln>
              <a:solidFill>
                <a:schemeClr val="tx1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11333" name="矩形 611332"/>
          <p:cNvSpPr/>
          <p:nvPr/>
        </p:nvSpPr>
        <p:spPr>
          <a:xfrm>
            <a:off x="1330325" y="1125538"/>
            <a:ext cx="6481763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zh-CN" altLang="en-US" sz="3600" b="1">
                <a:ln w="25400" cap="flat" cmpd="sng">
                  <a:solidFill>
                    <a:srgbClr val="FF00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tx1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第二章 分子结构与性质</a:t>
            </a:r>
            <a:endParaRPr lang="zh-CN" altLang="en-US" sz="3600" b="1">
              <a:ln w="25400" cap="flat" cmpd="sng">
                <a:solidFill>
                  <a:srgbClr val="FF00FF"/>
                </a:solidFill>
                <a:prstDash val="solid"/>
                <a:headEnd type="none" w="med" len="med"/>
                <a:tailEnd type="none" w="med" len="med"/>
              </a:ln>
              <a:solidFill>
                <a:schemeClr val="tx1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8065" y="3980815"/>
            <a:ext cx="2368550" cy="6800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36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（第三课时）</a:t>
            </a:r>
            <a:endParaRPr lang="zh-CN" altLang="en-US" sz="36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0" name="Object 8"/>
          <p:cNvGraphicFramePr>
            <a:graphicFrameLocks noChangeAspect="1"/>
          </p:cNvGraphicFramePr>
          <p:nvPr/>
        </p:nvGraphicFramePr>
        <p:xfrm>
          <a:off x="635" y="0"/>
          <a:ext cx="3185160" cy="1160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" r:id="rId1" imgW="3568700" imgH="1244600" progId="Photoshop.Image.7">
                  <p:embed/>
                </p:oleObj>
              </mc:Choice>
              <mc:Fallback>
                <p:oleObj name="" r:id="rId1" imgW="3568700" imgH="1244600" progId="Photoshop.Image.7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35" y="0"/>
                        <a:ext cx="3185160" cy="11601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/>
          <p:cNvSpPr/>
          <p:nvPr/>
        </p:nvSpPr>
        <p:spPr>
          <a:xfrm>
            <a:off x="251460" y="4516120"/>
            <a:ext cx="8641080" cy="2066925"/>
          </a:xfrm>
          <a:prstGeom prst="rect">
            <a:avLst/>
          </a:prstGeom>
          <a:noFill/>
          <a:ln w="38100">
            <a:solidFill>
              <a:srgbClr val="009900"/>
            </a:solidFill>
          </a:ln>
        </p:spPr>
        <p:txBody>
          <a:bodyPr wrap="square" lIns="0" tIns="0" rIns="0" bIns="0" anchor="t">
            <a:spAutoFit/>
          </a:bodyPr>
          <a:lstStyle/>
          <a:p>
            <a:pPr indent="457200" fontAlgn="auto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•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紫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色溶液；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碘能溶于水。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• 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下层溶液呈紫红色，上层溶液几乎无色；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• 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溶液颜色变浅，几乎无色；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I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＋I</a:t>
            </a:r>
            <a:r>
              <a:rPr lang="en-US" altLang="zh-CN" sz="2800" b="1" baseline="30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-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＝I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3</a:t>
            </a:r>
            <a:r>
              <a:rPr lang="en-US" altLang="zh-CN" sz="2800" b="1" baseline="30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-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，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碘被四氯化碳萃取，碘在四氯化碳中溶解度大于在水中溶解度。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635" y="546735"/>
            <a:ext cx="914336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2255" algn="just" eaLnBrk="0" hangingPunct="0"/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                             3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、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在一个小试管里放入一小粒碘晶体，加入约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5mL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蒸馏水，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观察碘在水中的溶解性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(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若有不溶的碘，可将碘水溶液倾倒在另一个试管里继续下面的实验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)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。在碘水溶液中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加入约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1mL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四氯化碳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(CCl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4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)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，振荡试管，观察碘被四氯化碳萃取，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形成紫红色的碘的四氯化碳溶液。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再向试管里加入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1mL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浓碘化钾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(KI)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水溶液，振荡试管，溶液紫色变浅，这是由于在水溶液里可发生如下反应：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I</a:t>
            </a:r>
            <a:r>
              <a:rPr lang="en-US" altLang="zh-CN" sz="2800" b="1" baseline="-30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+I</a:t>
            </a:r>
            <a:r>
              <a:rPr lang="en-US" altLang="zh-CN" sz="2800" b="1" baseline="30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—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I</a:t>
            </a:r>
            <a:r>
              <a:rPr lang="en-US" altLang="zh-CN" sz="2800" b="1" baseline="-30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en-US" altLang="zh-CN" sz="2800" b="1" baseline="300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—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。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实验表明碘在纯水还是在四氯化碳中溶解性较好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?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为什么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?</a:t>
            </a:r>
            <a:endParaRPr lang="en-US" altLang="zh-CN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0" name="Text Box 10"/>
          <p:cNvSpPr txBox="1"/>
          <p:nvPr/>
        </p:nvSpPr>
        <p:spPr>
          <a:xfrm>
            <a:off x="358775" y="769620"/>
            <a:ext cx="79527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四、溶解性：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8775" y="1353185"/>
            <a:ext cx="878522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相似相溶”原理：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极性溶质易溶于极性溶剂，非极性溶质易溶于非极性溶剂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（极性相近相互间能溶解）</a:t>
            </a:r>
            <a:endParaRPr lang="zh-CN" altLang="en-US" sz="2800"/>
          </a:p>
        </p:txBody>
      </p:sp>
      <p:sp>
        <p:nvSpPr>
          <p:cNvPr id="47106" name="Rectangle 2"/>
          <p:cNvSpPr/>
          <p:nvPr/>
        </p:nvSpPr>
        <p:spPr>
          <a:xfrm>
            <a:off x="358775" y="2477770"/>
            <a:ext cx="74726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/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“相似相溶”还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适用于分子结构的相似性。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8775" y="2999740"/>
            <a:ext cx="8476615" cy="2889885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    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乙醇的化学式为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CH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CH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OH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，其中的</a:t>
            </a:r>
            <a:r>
              <a:rPr lang="zh-CN" altLang="en-US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一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OH</a:t>
            </a:r>
            <a:r>
              <a:rPr lang="zh-CN" altLang="en-US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与水分子的一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OH</a:t>
            </a:r>
            <a:r>
              <a:rPr lang="zh-CN" altLang="en-US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相近，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因而乙醇能与水互溶；而戊醇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CH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CH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CH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CH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CH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OH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中的烃基较大，其中的一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OH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跟水分子的一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OH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的相似因素小得多了，因而它在水中的溶解度明显减小。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71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-635" y="6350"/>
          <a:ext cx="2743200" cy="1383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" r:id="rId1" imgW="3568700" imgH="1244600" progId="Photoshop.Image.7">
                  <p:embed/>
                </p:oleObj>
              </mc:Choice>
              <mc:Fallback>
                <p:oleObj name="" r:id="rId1" imgW="3568700" imgH="1244600" progId="Photoshop.Image.7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-635" y="6350"/>
                        <a:ext cx="2743200" cy="13830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742565" y="135890"/>
            <a:ext cx="639127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、为什么在日常生活中用有机溶剂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(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如乙酸乙酯等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)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溶解油漆而不用水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?</a:t>
            </a:r>
            <a:endParaRPr lang="en-US" altLang="zh-CN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358775" y="1389380"/>
            <a:ext cx="8460740" cy="1678940"/>
          </a:xfrm>
          <a:prstGeom prst="rect">
            <a:avLst/>
          </a:prstGeom>
          <a:noFill/>
          <a:ln w="38100">
            <a:solidFill>
              <a:srgbClr val="009900"/>
            </a:solidFill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油漆是非极性分子，有机溶剂如（乙酸乙酯）也是非极性分子，而水为极性分子，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根据“相似相溶”规律，应当用有机溶剂溶解油漆而不能用水溶解油漆。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358775" y="3192145"/>
            <a:ext cx="8583930" cy="3881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10000"/>
              </a:lnSpc>
            </a:pP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1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碘单质在水溶液中溶解度很小，但在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CCl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中溶解度很大，这是因为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(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)</a:t>
            </a:r>
            <a:endParaRPr 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indent="0">
              <a:lnSpc>
                <a:spcPct val="110000"/>
              </a:lnSpc>
            </a:pP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A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CCl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和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I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都不含氢元素，而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O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中含有氢元素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B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CCl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和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I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都是非极性分子，而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O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是极性分子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CCl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I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都是直线形分子，而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O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不是直线形分子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D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CCl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I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相对分子质量相差较小，而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O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I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相对分子质量相差较大
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64560" y="3747770"/>
            <a:ext cx="6197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altLang="zh-CN" sz="2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/>
      <p:bldP spid="6" grpId="0"/>
      <p:bldP spid="1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0" name="Object 8"/>
          <p:cNvGraphicFramePr>
            <a:graphicFrameLocks noChangeAspect="1"/>
          </p:cNvGraphicFramePr>
          <p:nvPr/>
        </p:nvGraphicFramePr>
        <p:xfrm>
          <a:off x="0" y="0"/>
          <a:ext cx="2743200" cy="1075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" r:id="rId1" imgW="3568700" imgH="1244600" progId="Photoshop.Image.7">
                  <p:embed/>
                </p:oleObj>
              </mc:Choice>
              <mc:Fallback>
                <p:oleObj name="" r:id="rId1" imgW="3568700" imgH="1244600" progId="Photoshop.Image.7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743200" cy="10756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741930" y="0"/>
            <a:ext cx="6402070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 eaLnBrk="0" fontAlgn="auto" hangingPunct="0">
              <a:lnSpc>
                <a:spcPct val="120000"/>
              </a:lnSpc>
            </a:pP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、比较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NH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和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CH</a:t>
            </a:r>
            <a:r>
              <a:rPr lang="en-US" altLang="zh-CN" sz="2800" b="1" baseline="-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4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在水中溶解度。怎样用相似相溶规律理解它们溶解度不同？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1516380" y="5202555"/>
            <a:ext cx="6111875" cy="1550035"/>
          </a:xfrm>
          <a:prstGeom prst="rect">
            <a:avLst/>
          </a:prstGeom>
          <a:noFill/>
          <a:ln w="38100">
            <a:solidFill>
              <a:srgbClr val="009900"/>
            </a:solidFill>
          </a:ln>
        </p:spPr>
        <p:txBody>
          <a:bodyPr wrap="square" lIns="0" tIns="0" rIns="0" bIns="0" anchor="t">
            <a:spAutoFit/>
          </a:bodyPr>
          <a:lstStyle/>
          <a:p>
            <a:pPr indent="168910" fontAlgn="auto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•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 根据</a:t>
            </a:r>
            <a:r>
              <a:rPr lang="zh-CN" altLang="en-US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“相似相溶”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规律；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indent="168910" fontAlgn="auto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•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NH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和水分子间能形成</a:t>
            </a:r>
            <a:r>
              <a:rPr lang="zh-CN" altLang="en-US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氢键；</a:t>
            </a:r>
            <a:endParaRPr lang="zh-CN" altLang="en-US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indent="168910" fontAlgn="auto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•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NH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和水发生</a:t>
            </a:r>
            <a:r>
              <a:rPr lang="zh-CN" altLang="en-US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反应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生成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NH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·H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。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4" name="Group 43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438150" y="1905635"/>
          <a:ext cx="8220710" cy="32004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5820"/>
                <a:gridCol w="1883410"/>
                <a:gridCol w="2215515"/>
                <a:gridCol w="2005965"/>
              </a:tblGrid>
              <a:tr h="457200"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</a:rPr>
                        <a:t>气体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溶解度</a:t>
                      </a: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2" charset="0"/>
                          <a:ea typeface="黑体" panose="02010609060101010101" pitchFamily="2" charset="-122"/>
                          <a:cs typeface="Times New Roman" panose="02020603050405020304" pitchFamily="2" charset="0"/>
                        </a:rPr>
                        <a:t>/</a:t>
                      </a: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2" charset="0"/>
                          <a:ea typeface="黑体" panose="02010609060101010101" pitchFamily="2" charset="-122"/>
                          <a:cs typeface="Times New Roman" panose="02020603050405020304" pitchFamily="2" charset="0"/>
                        </a:rPr>
                        <a:t>g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2" charset="0"/>
                        <a:ea typeface="黑体" panose="02010609060101010101" pitchFamily="2" charset="-122"/>
                        <a:cs typeface="Times New Roman" panose="02020603050405020304" pitchFamily="2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气体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溶解度</a:t>
                      </a:r>
                      <a:r>
                        <a:rPr lang="zh-CN" altLang="en-US" sz="2400" b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2" charset="0"/>
                          <a:ea typeface="黑体" panose="02010609060101010101" pitchFamily="2" charset="-122"/>
                          <a:cs typeface="Times New Roman" panose="02020603050405020304" pitchFamily="2" charset="0"/>
                          <a:sym typeface="+mn-ea"/>
                        </a:rPr>
                        <a:t>/</a:t>
                      </a:r>
                      <a:r>
                        <a:rPr lang="en-US" altLang="zh-CN" sz="2400" b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2" charset="0"/>
                          <a:ea typeface="黑体" panose="02010609060101010101" pitchFamily="2" charset="-122"/>
                          <a:cs typeface="Times New Roman" panose="02020603050405020304" pitchFamily="2" charset="0"/>
                          <a:sym typeface="+mn-ea"/>
                        </a:rPr>
                        <a:t>g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</a:tr>
              <a:tr h="457200"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</a:rPr>
                        <a:t>乙炔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0.117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乙烯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0.0149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</a:tr>
              <a:tr h="457200"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氨气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52.9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氢气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0.00016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</a:tr>
              <a:tr h="457200"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二氧化碳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0.169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甲烷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0.0023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</a:tr>
              <a:tr h="457200"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一氧化碳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0.0028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氮气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0.0019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</a:tr>
              <a:tr h="457200"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氯气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0.729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氧气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0.0043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</a:tr>
              <a:tr h="457200"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乙烷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0.0062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二氧化硫</a:t>
                      </a:r>
                      <a:endParaRPr kumimoji="0" lang="zh-CN" altLang="en-US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  <a:tc>
                  <a:txBody>
                    <a:bodyPr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2" charset="-122"/>
                          <a:cs typeface="Arial" panose="020B0604020202020204" pitchFamily="34" charset="0"/>
                        </a:rPr>
                        <a:t>11.28</a:t>
                      </a:r>
                      <a:endParaRPr kumimoji="0" lang="en-US" altLang="zh-CN" sz="2400" b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  <a:cs typeface="Arial" panose="020B0604020202020204" pitchFamily="34" charset="0"/>
                      </a:endParaRPr>
                    </a:p>
                  </a:txBody>
                  <a:tcPr vert="horz" anchor="ctr" horzOverflow="overflow"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69240" y="1075690"/>
            <a:ext cx="85661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eaLnBrk="0" fontAlgn="auto" hangingPunct="0">
              <a:lnSpc>
                <a:spcPct val="100000"/>
              </a:lnSpc>
            </a:pPr>
            <a:r>
              <a:rPr lang="zh-CN" altLang="en-US" sz="24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气体在水中的溶解度（气体的压强为</a:t>
            </a:r>
            <a:r>
              <a:rPr lang="en-US" altLang="zh-CN" sz="24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1.01</a:t>
            </a: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×10</a:t>
            </a:r>
            <a:r>
              <a:rPr lang="en-US" altLang="zh-CN" sz="2400" b="1" baseline="30000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5</a:t>
            </a: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Pa</a:t>
            </a:r>
            <a:r>
              <a:rPr lang="zh-CN" altLang="en-US" sz="24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，温度为</a:t>
            </a: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293K</a:t>
            </a:r>
            <a:r>
              <a:rPr lang="zh-CN" altLang="en-US" sz="24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，在</a:t>
            </a: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100g</a:t>
            </a:r>
            <a:r>
              <a:rPr lang="zh-CN" altLang="en-US" sz="24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水中的溶解度</a:t>
            </a:r>
            <a:r>
              <a:rPr lang="zh-CN" altLang="en-US" sz="24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）</a:t>
            </a:r>
            <a:endParaRPr lang="zh-CN" altLang="en-US" sz="24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/>
          <p:nvPr/>
        </p:nvSpPr>
        <p:spPr>
          <a:xfrm>
            <a:off x="448310" y="575310"/>
            <a:ext cx="7944485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r>
              <a:rPr lang="en-US" altLang="zh-CN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2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溶质和溶剂间存在氢键，增大溶质的溶解度。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448310" y="4782185"/>
            <a:ext cx="7767955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r>
              <a:rPr lang="en-US" altLang="zh-CN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3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溶质与溶剂发生反应时，可以使溶解度增加。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99042" name="图片 59904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775" y="1437005"/>
            <a:ext cx="3092450" cy="3384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9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Rectangle 9"/>
          <p:cNvSpPr/>
          <p:nvPr/>
        </p:nvSpPr>
        <p:spPr>
          <a:xfrm>
            <a:off x="1773873" y="254318"/>
            <a:ext cx="5040312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科学视野</a:t>
            </a:r>
            <a:r>
              <a:rPr lang="en-US" altLang="zh-CN" sz="36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—</a:t>
            </a:r>
            <a:r>
              <a:rPr lang="zh-CN" altLang="en-US" sz="36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表面活性剂</a:t>
            </a:r>
            <a:endParaRPr lang="zh-CN" altLang="en-US" sz="36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5063" name="Object 10"/>
          <p:cNvGraphicFramePr>
            <a:graphicFrameLocks noGrp="1" noChangeAspect="1"/>
          </p:cNvGraphicFramePr>
          <p:nvPr/>
        </p:nvGraphicFramePr>
        <p:xfrm>
          <a:off x="303530" y="1027748"/>
          <a:ext cx="8243888" cy="214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" r:id="rId1" imgW="6181725" imgH="1609725" progId="Paint.Picture">
                  <p:embed/>
                </p:oleObj>
              </mc:Choice>
              <mc:Fallback>
                <p:oleObj name="" r:id="rId1" imgW="6181725" imgH="1609725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3530" y="1027748"/>
                        <a:ext cx="8243888" cy="21478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4" name="Text Box 16"/>
          <p:cNvSpPr txBox="1"/>
          <p:nvPr/>
        </p:nvSpPr>
        <p:spPr>
          <a:xfrm>
            <a:off x="1816418" y="3763010"/>
            <a:ext cx="1079500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亲水基团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5065" name="Text Box 17"/>
          <p:cNvSpPr txBox="1"/>
          <p:nvPr/>
        </p:nvSpPr>
        <p:spPr>
          <a:xfrm>
            <a:off x="341630" y="3764598"/>
            <a:ext cx="1187450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疏水基团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5066" name="Line 18"/>
          <p:cNvSpPr/>
          <p:nvPr/>
        </p:nvSpPr>
        <p:spPr>
          <a:xfrm flipH="1">
            <a:off x="808355" y="2467610"/>
            <a:ext cx="0" cy="1223963"/>
          </a:xfrm>
          <a:prstGeom prst="line">
            <a:avLst/>
          </a:prstGeom>
          <a:ln w="1270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45067" name="Line 19"/>
          <p:cNvSpPr/>
          <p:nvPr/>
        </p:nvSpPr>
        <p:spPr>
          <a:xfrm flipH="1">
            <a:off x="2321243" y="2467610"/>
            <a:ext cx="0" cy="1223963"/>
          </a:xfrm>
          <a:prstGeom prst="line">
            <a:avLst/>
          </a:prstGeom>
          <a:ln w="127000" cap="flat" cmpd="sng">
            <a:solidFill>
              <a:srgbClr val="0033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45068" name="Line 20"/>
          <p:cNvSpPr/>
          <p:nvPr/>
        </p:nvSpPr>
        <p:spPr>
          <a:xfrm flipH="1">
            <a:off x="6785293" y="2467610"/>
            <a:ext cx="0" cy="1223963"/>
          </a:xfrm>
          <a:prstGeom prst="line">
            <a:avLst/>
          </a:prstGeom>
          <a:ln w="127000" cap="flat" cmpd="sng">
            <a:solidFill>
              <a:srgbClr val="00008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45069" name="Text Box 21"/>
          <p:cNvSpPr txBox="1"/>
          <p:nvPr/>
        </p:nvSpPr>
        <p:spPr>
          <a:xfrm>
            <a:off x="5166043" y="3691573"/>
            <a:ext cx="3779837" cy="18148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  <a:sym typeface="+mn-ea"/>
              </a:rPr>
              <a:t>表面活性剂分散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在水的表面中形成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2" charset="0"/>
                <a:ea typeface="黑体" panose="02010609060101010101" pitchFamily="2" charset="-122"/>
                <a:sym typeface="+mn-ea"/>
              </a:rPr>
              <a:t>一层疏水基团朝空气的单分子层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，使水的表面张力降低。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5070" name="Text Box 22"/>
          <p:cNvSpPr txBox="1"/>
          <p:nvPr/>
        </p:nvSpPr>
        <p:spPr>
          <a:xfrm>
            <a:off x="3329305" y="3691573"/>
            <a:ext cx="1800225" cy="1383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油渍（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zì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）被包在胶束内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5071" name="Line 23"/>
          <p:cNvSpPr/>
          <p:nvPr/>
        </p:nvSpPr>
        <p:spPr>
          <a:xfrm flipH="1">
            <a:off x="4048443" y="2467610"/>
            <a:ext cx="0" cy="1223963"/>
          </a:xfrm>
          <a:prstGeom prst="line">
            <a:avLst/>
          </a:prstGeom>
          <a:ln w="1270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/>
        </p:txBody>
      </p:sp>
      <p:grpSp>
        <p:nvGrpSpPr>
          <p:cNvPr id="3" name="组合 15"/>
          <p:cNvGrpSpPr/>
          <p:nvPr/>
        </p:nvGrpSpPr>
        <p:grpSpPr>
          <a:xfrm>
            <a:off x="303530" y="4878070"/>
            <a:ext cx="3393440" cy="1128391"/>
            <a:chOff x="3404928" y="3333498"/>
            <a:chExt cx="2881584" cy="1128541"/>
          </a:xfrm>
        </p:grpSpPr>
        <p:sp>
          <p:nvSpPr>
            <p:cNvPr id="12" name="矩形 11"/>
            <p:cNvSpPr/>
            <p:nvPr/>
          </p:nvSpPr>
          <p:spPr>
            <a:xfrm>
              <a:off x="3404928" y="3333498"/>
              <a:ext cx="1643217" cy="549384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130703" y="3333498"/>
              <a:ext cx="641411" cy="549384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endParaRPr>
            </a:p>
          </p:txBody>
        </p:sp>
        <p:sp>
          <p:nvSpPr>
            <p:cNvPr id="1037" name="Rectangle 1"/>
            <p:cNvSpPr/>
            <p:nvPr/>
          </p:nvSpPr>
          <p:spPr>
            <a:xfrm>
              <a:off x="4050132" y="3857628"/>
              <a:ext cx="1676908" cy="30738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r>
                <a:rPr lang="en-US" altLang="zh-CN" sz="2000" b="1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↑        ↑</a:t>
              </a:r>
              <a:endParaRPr lang="en-US" altLang="zh-CN" sz="20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endParaRPr>
            </a:p>
          </p:txBody>
        </p:sp>
        <p:sp>
          <p:nvSpPr>
            <p:cNvPr id="1038" name="Rectangle 1"/>
            <p:cNvSpPr/>
            <p:nvPr/>
          </p:nvSpPr>
          <p:spPr>
            <a:xfrm>
              <a:off x="3680156" y="4154658"/>
              <a:ext cx="2606356" cy="30738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r>
                <a:rPr lang="zh-CN" altLang="en-US" sz="2000" b="1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疏水基团    亲水基因</a:t>
              </a:r>
              <a:endParaRPr lang="zh-CN" altLang="en-US" sz="20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endParaRPr>
            </a:p>
          </p:txBody>
        </p:sp>
      </p:grpSp>
      <p:grpSp>
        <p:nvGrpSpPr>
          <p:cNvPr id="2" name="组合 9"/>
          <p:cNvGrpSpPr/>
          <p:nvPr/>
        </p:nvGrpSpPr>
        <p:grpSpPr>
          <a:xfrm>
            <a:off x="481330" y="4916170"/>
            <a:ext cx="2684145" cy="495300"/>
            <a:chOff x="2071670" y="5345794"/>
            <a:chExt cx="2500330" cy="495300"/>
          </a:xfrm>
        </p:grpSpPr>
        <p:sp>
          <p:nvSpPr>
            <p:cNvPr id="1039" name="Rectangle 1"/>
            <p:cNvSpPr/>
            <p:nvPr/>
          </p:nvSpPr>
          <p:spPr>
            <a:xfrm>
              <a:off x="2071670" y="5429264"/>
              <a:ext cx="2500330" cy="30734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r>
                <a:rPr lang="en-US" altLang="zh-CN" sz="2000" b="1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C</a:t>
              </a:r>
              <a:r>
                <a:rPr lang="en-US" altLang="zh-CN" sz="2000" b="1" i="1" baseline="-2500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n</a:t>
              </a:r>
              <a:r>
                <a:rPr lang="en-US" altLang="zh-CN" sz="2000" b="1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H</a:t>
              </a:r>
              <a:r>
                <a:rPr lang="en-US" altLang="zh-CN" sz="2000" b="1" baseline="-2500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2</a:t>
              </a:r>
              <a:r>
                <a:rPr lang="en-US" altLang="zh-CN" sz="2000" b="1" i="1" baseline="-2500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n</a:t>
              </a:r>
              <a:r>
                <a:rPr lang="en-US" altLang="zh-CN" sz="2000" b="1" baseline="-2500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＋1</a:t>
              </a:r>
              <a:r>
                <a:rPr lang="en-US" altLang="zh-CN" sz="2000" b="1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－      －SO</a:t>
              </a:r>
              <a:r>
                <a:rPr lang="en-US" altLang="zh-CN" sz="2000" b="1" baseline="-2500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3</a:t>
              </a:r>
              <a:r>
                <a:rPr lang="en-US" altLang="zh-CN" sz="2000" b="1" baseline="3000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Times New Roman" panose="02020603050405020304" pitchFamily="2" charset="0"/>
                </a:rPr>
                <a:t>-</a:t>
              </a:r>
              <a:endParaRPr lang="en-US" altLang="zh-CN" sz="2000" b="1" baseline="30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endParaRPr>
            </a:p>
          </p:txBody>
        </p:sp>
        <p:graphicFrame>
          <p:nvGraphicFramePr>
            <p:cNvPr id="1026" name="Object 8"/>
            <p:cNvGraphicFramePr>
              <a:graphicFrameLocks noChangeAspect="1"/>
            </p:cNvGraphicFramePr>
            <p:nvPr/>
          </p:nvGraphicFramePr>
          <p:xfrm>
            <a:off x="3133293" y="5345794"/>
            <a:ext cx="561975" cy="495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2" name="" r:id="rId3" imgW="561975" imgH="495300" progId="ChemWindow.Document">
                    <p:embed/>
                  </p:oleObj>
                </mc:Choice>
                <mc:Fallback>
                  <p:oleObj name="" r:id="rId3" imgW="561975" imgH="495300" progId="ChemWindow.Document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133293" y="5345794"/>
                          <a:ext cx="561975" cy="4953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Rectangle 9"/>
          <p:cNvSpPr/>
          <p:nvPr/>
        </p:nvSpPr>
        <p:spPr>
          <a:xfrm>
            <a:off x="2244090" y="648970"/>
            <a:ext cx="368808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科学视野</a:t>
            </a:r>
            <a:r>
              <a:rPr lang="en-US" altLang="zh-CN" sz="36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—</a:t>
            </a:r>
            <a:r>
              <a:rPr lang="zh-CN" altLang="en-US" sz="36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细胞</a:t>
            </a:r>
            <a:endParaRPr lang="zh-CN" altLang="en-US" sz="36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2534" name="对象 22533"/>
          <p:cNvGraphicFramePr>
            <a:graphicFrameLocks noChangeAspect="1"/>
          </p:cNvGraphicFramePr>
          <p:nvPr/>
        </p:nvGraphicFramePr>
        <p:xfrm>
          <a:off x="534670" y="1527810"/>
          <a:ext cx="8074025" cy="2513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" r:id="rId1" imgW="4200525" imgH="1828800" progId="PBrush">
                  <p:embed/>
                </p:oleObj>
              </mc:Choice>
              <mc:Fallback>
                <p:oleObj name="" r:id="rId1" imgW="4200525" imgH="1828800" progId="PBrush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4670" y="1527810"/>
                        <a:ext cx="8074025" cy="251333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hlink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20"/>
          <p:cNvSpPr/>
          <p:nvPr/>
        </p:nvSpPr>
        <p:spPr>
          <a:xfrm flipH="1">
            <a:off x="6837998" y="3705225"/>
            <a:ext cx="0" cy="1223963"/>
          </a:xfrm>
          <a:prstGeom prst="line">
            <a:avLst/>
          </a:prstGeom>
          <a:ln w="127000" cap="flat" cmpd="sng">
            <a:solidFill>
              <a:srgbClr val="00008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6" name="Text Box 21"/>
          <p:cNvSpPr txBox="1"/>
          <p:nvPr/>
        </p:nvSpPr>
        <p:spPr>
          <a:xfrm>
            <a:off x="5086668" y="4929188"/>
            <a:ext cx="3779837" cy="18148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膜的两侧是水（极性分子），构成膜的两性分子头基是极性基团而尾基是非极性基团。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图片 1"/>
          <p:cNvPicPr>
            <a:picLocks noChangeAspect="1"/>
          </p:cNvPicPr>
          <p:nvPr/>
        </p:nvPicPr>
        <p:blipFill>
          <a:blip r:embed="rId1">
            <a:lum bright="-6000" contrast="11999"/>
          </a:blip>
          <a:stretch>
            <a:fillRect/>
          </a:stretch>
        </p:blipFill>
        <p:spPr>
          <a:xfrm>
            <a:off x="835025" y="1583690"/>
            <a:ext cx="7473950" cy="472376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" name="直接连接符 1"/>
          <p:cNvCxnSpPr>
            <a:stCxn id="50178" idx="0"/>
            <a:endCxn id="50178" idx="2"/>
          </p:cNvCxnSpPr>
          <p:nvPr/>
        </p:nvCxnSpPr>
        <p:spPr>
          <a:xfrm flipH="1">
            <a:off x="4572000" y="1583690"/>
            <a:ext cx="0" cy="4723765"/>
          </a:xfrm>
          <a:prstGeom prst="line">
            <a:avLst/>
          </a:prstGeom>
          <a:ln w="41275" cmpd="sng">
            <a:solidFill>
              <a:srgbClr val="0099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5" name="文本框 5"/>
          <p:cNvSpPr txBox="1"/>
          <p:nvPr/>
        </p:nvSpPr>
        <p:spPr>
          <a:xfrm>
            <a:off x="2743200" y="105410"/>
            <a:ext cx="639699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你认为这两个氨基酸分子是完全相同的两个分子吗？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100" name="Object 8"/>
          <p:cNvGraphicFramePr>
            <a:graphicFrameLocks noChangeAspect="1"/>
          </p:cNvGraphicFramePr>
          <p:nvPr/>
        </p:nvGraphicFramePr>
        <p:xfrm>
          <a:off x="0" y="229235"/>
          <a:ext cx="2743200" cy="1383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" r:id="rId2" imgW="3568700" imgH="1244600" progId="Photoshop.Image.7">
                  <p:embed/>
                </p:oleObj>
              </mc:Choice>
              <mc:Fallback>
                <p:oleObj name="" r:id="rId2" imgW="3568700" imgH="1244600" progId="Photoshop.Image.7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229235"/>
                        <a:ext cx="2743200" cy="13830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文本框 89089"/>
          <p:cNvSpPr txBox="1"/>
          <p:nvPr/>
        </p:nvSpPr>
        <p:spPr>
          <a:xfrm>
            <a:off x="252730" y="805180"/>
            <a:ext cx="8458200" cy="29705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fontAlgn="auto">
              <a:lnSpc>
                <a:spcPct val="130000"/>
              </a:lnSpc>
              <a:spcBef>
                <a:spcPct val="0"/>
              </a:spcBef>
            </a:pPr>
            <a:r>
              <a:rPr lang="zh-CN" altLang="x-none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五、手性：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具有完全</a:t>
            </a:r>
            <a:r>
              <a:rPr lang="zh-CN" altLang="x-none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相同的组成和原子排列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的一对分子，如同左手与右手一样互为</a:t>
            </a:r>
            <a:r>
              <a:rPr lang="zh-CN" altLang="x-none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镜像，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却在三维空间里不能重叠，互称</a:t>
            </a:r>
            <a:r>
              <a:rPr lang="zh-CN" altLang="x-none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手性异构体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又称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对映异构体、光学异构体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。含有手性异构体的分子叫做</a:t>
            </a:r>
            <a:r>
              <a:rPr lang="zh-CN" altLang="x-none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手性分子。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中心原子称为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手性原子。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107526" name="矩形 107525"/>
          <p:cNvSpPr/>
          <p:nvPr/>
        </p:nvSpPr>
        <p:spPr>
          <a:xfrm>
            <a:off x="252730" y="4074160"/>
            <a:ext cx="8458835" cy="1125855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一个碳原子所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连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结的</a:t>
            </a:r>
            <a:r>
              <a:rPr lang="zh-CN" altLang="x-none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四个不同原子或原子团，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那么该碳原子称为</a:t>
            </a:r>
            <a:r>
              <a:rPr lang="zh-CN" altLang="x-none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手性碳原子，记作</a:t>
            </a:r>
            <a:r>
              <a:rPr lang="en-US" altLang="zh-CN" sz="2800" b="1" baseline="30000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﹡</a:t>
            </a:r>
            <a:r>
              <a:rPr lang="zh-CN" altLang="x-none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 。</a:t>
            </a:r>
            <a:endParaRPr lang="zh-CN" altLang="x-none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1">
            <a:lum bright="-6000" contrast="23999"/>
          </a:blip>
          <a:stretch>
            <a:fillRect/>
          </a:stretch>
        </p:blipFill>
        <p:spPr>
          <a:xfrm>
            <a:off x="217170" y="585470"/>
            <a:ext cx="8437245" cy="546671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>
            <a:stCxn id="3" idx="0"/>
            <a:endCxn id="3" idx="2"/>
          </p:cNvCxnSpPr>
          <p:nvPr/>
        </p:nvCxnSpPr>
        <p:spPr>
          <a:xfrm>
            <a:off x="4436110" y="585470"/>
            <a:ext cx="635" cy="5727700"/>
          </a:xfrm>
          <a:prstGeom prst="line">
            <a:avLst/>
          </a:prstGeom>
          <a:ln w="41275" cmpd="sng">
            <a:solidFill>
              <a:srgbClr val="0099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文本框 103"/>
          <p:cNvSpPr txBox="1"/>
          <p:nvPr/>
        </p:nvSpPr>
        <p:spPr>
          <a:xfrm>
            <a:off x="1840230" y="2958782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zh-CN" sz="1050" b="0">
                <a:ea typeface="宋体" panose="02010600030101010101" pitchFamily="2" charset="-122"/>
              </a:rPr>
              <a:t>　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8135" y="1524635"/>
            <a:ext cx="3044190" cy="15887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0035" y="603250"/>
            <a:ext cx="8583930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]手性分子往往具有一定光学活性。乳酸分子是手性分子，如图。乳酸中的手性碳原子是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(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　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)</a:t>
            </a:r>
            <a:endParaRPr 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indent="0"/>
            <a:endParaRPr 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indent="0"/>
            <a:endParaRPr 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indent="0"/>
            <a:endParaRPr 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indent="0"/>
            <a:endParaRPr 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indent="0"/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A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①  B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②  C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③  D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②③</a:t>
            </a:r>
            <a:endParaRPr lang="en-US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55298" name="图片 552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50" y="3710940"/>
            <a:ext cx="7606665" cy="2894330"/>
          </a:xfrm>
          <a:prstGeom prst="rect">
            <a:avLst/>
          </a:prstGeom>
          <a:noFill/>
          <a:ln w="9525">
            <a:solidFill>
              <a:srgbClr val="FF00FF"/>
            </a:solidFill>
          </a:ln>
        </p:spPr>
      </p:pic>
      <p:sp>
        <p:nvSpPr>
          <p:cNvPr id="55299" name="直接连接符 55298"/>
          <p:cNvSpPr/>
          <p:nvPr/>
        </p:nvSpPr>
        <p:spPr>
          <a:xfrm>
            <a:off x="4561205" y="3710940"/>
            <a:ext cx="22225" cy="2894330"/>
          </a:xfrm>
          <a:prstGeom prst="line">
            <a:avLst/>
          </a:prstGeom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6" name="文本框 5"/>
          <p:cNvSpPr txBox="1"/>
          <p:nvPr/>
        </p:nvSpPr>
        <p:spPr>
          <a:xfrm>
            <a:off x="6604000" y="1002665"/>
            <a:ext cx="619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altLang="zh-CN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4"/>
          <p:cNvSpPr txBox="1"/>
          <p:nvPr/>
        </p:nvSpPr>
        <p:spPr>
          <a:xfrm>
            <a:off x="2376170" y="299085"/>
            <a:ext cx="43922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“反应停”事件</a:t>
            </a:r>
            <a:endParaRPr lang="zh-CN" altLang="en-US" sz="40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3251" name="Rectangle 3"/>
          <p:cNvSpPr/>
          <p:nvPr/>
        </p:nvSpPr>
        <p:spPr>
          <a:xfrm>
            <a:off x="0" y="1082040"/>
            <a:ext cx="9144000" cy="577596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手性分子在生命科学和生产手性药物方面有广泛的应用。如图所示的分子，是由一家德国制药厂在1957年10月1日上市的高效镇静剂，中文药名为“反应停”，它能使失眠者美美地睡个好觉，能迅速止痛并能够减轻孕妇的妊娠反应。然而，不久就发现世界各地相继出现了一些畸形儿，后被科学家证实，是孕妇服用了这种药物导致的随后的药物化学研究证实，在这种药物中，只有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图左边的分子才有这种毒副作用，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而右边的分子却没有这种毒副作用。人类从这一药物史上的悲剧中吸取教训，不久各国纷纷规定，今后凡生产手性药物，必须把手性异构体分离开，只出售能治病的那种手性异构体的药物。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2040"/>
            <a:ext cx="9144635" cy="57765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8888" y="3789363"/>
            <a:ext cx="6840537" cy="2252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4" name="Text Box 6"/>
          <p:cNvSpPr txBox="1"/>
          <p:nvPr/>
        </p:nvSpPr>
        <p:spPr>
          <a:xfrm>
            <a:off x="1187450" y="1341438"/>
            <a:ext cx="6192838" cy="22453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2001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年，科学家找到了手性催化剂，只催化一种手性分子的合成，可比喻为握手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-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手性催化剂像迎宾的主人伸出右手，被催化合成的手性分子像客人，总是伸出右手去握手。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9155" name="Text Box 7"/>
          <p:cNvSpPr txBox="1"/>
          <p:nvPr/>
        </p:nvSpPr>
        <p:spPr>
          <a:xfrm>
            <a:off x="2667000" y="450215"/>
            <a:ext cx="38100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“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美妙的握手”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5"/>
          <p:cNvSpPr/>
          <p:nvPr/>
        </p:nvSpPr>
        <p:spPr>
          <a:xfrm>
            <a:off x="468313" y="476250"/>
            <a:ext cx="5903912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科学史话</a:t>
            </a:r>
            <a:r>
              <a:rPr lang="en-US" altLang="zh-CN" sz="36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—</a:t>
            </a:r>
            <a:r>
              <a:rPr lang="zh-CN" altLang="en-US" sz="36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巴斯德与手性</a:t>
            </a:r>
            <a:endParaRPr lang="zh-CN" altLang="en-US" sz="36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50178" name="Object 6"/>
          <p:cNvGraphicFramePr>
            <a:graphicFrameLocks noGrp="1" noChangeAspect="1"/>
          </p:cNvGraphicFramePr>
          <p:nvPr/>
        </p:nvGraphicFramePr>
        <p:xfrm>
          <a:off x="1587183" y="1411288"/>
          <a:ext cx="5472112" cy="235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" r:id="rId1" imgW="3695700" imgH="1590675" progId="Paint.Picture">
                  <p:embed/>
                </p:oleObj>
              </mc:Choice>
              <mc:Fallback>
                <p:oleObj name="" r:id="rId1" imgW="3695700" imgH="1590675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87183" y="1411288"/>
                        <a:ext cx="5472112" cy="235585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9" name="Text Box 8"/>
          <p:cNvSpPr txBox="1"/>
          <p:nvPr/>
        </p:nvSpPr>
        <p:spPr>
          <a:xfrm>
            <a:off x="1292860" y="3988118"/>
            <a:ext cx="6985000" cy="946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1848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年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26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岁的法国科学家用手工在显微镜下把左右型酒石酸盐分开了。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2233" name="Text Box 9"/>
          <p:cNvSpPr txBox="1"/>
          <p:nvPr/>
        </p:nvSpPr>
        <p:spPr>
          <a:xfrm>
            <a:off x="1292543" y="4934268"/>
            <a:ext cx="6985000" cy="946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2003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年全球化学家投票选举化学史上十项最美的实验，该实验被选为十项之首。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文本框 89089"/>
          <p:cNvSpPr txBox="1"/>
          <p:nvPr/>
        </p:nvSpPr>
        <p:spPr>
          <a:xfrm>
            <a:off x="299085" y="3078480"/>
            <a:ext cx="56756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fontAlgn="auto">
              <a:spcBef>
                <a:spcPct val="0"/>
              </a:spcBef>
            </a:pPr>
            <a:r>
              <a:rPr lang="zh-CN" altLang="x-none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六、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无机含氧酸分子的酸性：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51206" name="Rectangle 9"/>
          <p:cNvSpPr/>
          <p:nvPr/>
        </p:nvSpPr>
        <p:spPr>
          <a:xfrm>
            <a:off x="522605" y="650240"/>
            <a:ext cx="809879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>
              <a:buNone/>
            </a:pP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同一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周期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自左至右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最高价含氧酸的酸性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逐渐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增强。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1211" name="Rectangle 11"/>
          <p:cNvSpPr/>
          <p:nvPr/>
        </p:nvSpPr>
        <p:spPr>
          <a:xfrm>
            <a:off x="3219450" y="1081405"/>
            <a:ext cx="423164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如：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PO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 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&lt;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SO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&lt; HClO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endParaRPr lang="en-US" altLang="zh-CN" sz="2800" b="1" baseline="-2500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1212" name="Rectangle 12"/>
          <p:cNvSpPr/>
          <p:nvPr/>
        </p:nvSpPr>
        <p:spPr>
          <a:xfrm>
            <a:off x="953770" y="2556510"/>
            <a:ext cx="72015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solidFill>
                  <a:srgbClr val="00CC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高氯酸是非金属含氧酸中酸性最强的无机酸</a:t>
            </a:r>
            <a:endParaRPr lang="zh-CN" altLang="en-US" sz="2800" b="1">
              <a:solidFill>
                <a:srgbClr val="00CC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2230" name="Rectangle 9"/>
          <p:cNvSpPr/>
          <p:nvPr/>
        </p:nvSpPr>
        <p:spPr>
          <a:xfrm>
            <a:off x="522288" y="1603375"/>
            <a:ext cx="8064500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indent="0">
              <a:buNone/>
            </a:pP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同一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主族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自上而下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最高价含氧酸的酸性逐渐减弱。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53263" name="Rectangle 15"/>
          <p:cNvSpPr/>
          <p:nvPr/>
        </p:nvSpPr>
        <p:spPr>
          <a:xfrm>
            <a:off x="3219450" y="2034223"/>
            <a:ext cx="394017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如：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HClO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＞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HBrO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＞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HIO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endParaRPr lang="en-US" altLang="zh-CN" sz="2800" b="1" baseline="-2500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1443" name="Rectangle 3"/>
          <p:cNvSpPr/>
          <p:nvPr/>
        </p:nvSpPr>
        <p:spPr>
          <a:xfrm>
            <a:off x="330200" y="3662045"/>
            <a:ext cx="848423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/>
            <a:r>
              <a:rPr 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x-none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对于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同一种元素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的含氧酸来说，该元素的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化合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just"/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价越高，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其含氧酸的</a:t>
            </a: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酸性越强。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1444" name="Text Box 4"/>
          <p:cNvSpPr txBox="1"/>
          <p:nvPr/>
        </p:nvSpPr>
        <p:spPr>
          <a:xfrm>
            <a:off x="1417320" y="4615180"/>
            <a:ext cx="627443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如：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HClO ＜ HClO</a:t>
            </a:r>
            <a:r>
              <a:rPr lang="zh-CN" altLang="en-US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＜ HClO</a:t>
            </a:r>
            <a:r>
              <a:rPr lang="zh-CN" altLang="en-US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＜ HClO</a:t>
            </a:r>
            <a:r>
              <a:rPr lang="zh-CN" altLang="en-US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endParaRPr lang="zh-CN" altLang="en-US" sz="2800" b="1" baseline="-2500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1924" name="文本框 81923"/>
          <p:cNvSpPr txBox="1"/>
          <p:nvPr/>
        </p:nvSpPr>
        <p:spPr>
          <a:xfrm>
            <a:off x="299085" y="127000"/>
            <a:ext cx="2141220" cy="523240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【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知识回顾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】</a:t>
            </a:r>
            <a:endParaRPr lang="en-US" altLang="zh-CN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500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500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500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1" grpId="0"/>
      <p:bldP spid="51212" grpId="0"/>
      <p:bldP spid="53263" grpId="0"/>
      <p:bldP spid="61443" grpId="0"/>
      <p:bldP spid="61444" grpId="0"/>
      <p:bldP spid="522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210" y="346710"/>
            <a:ext cx="8733790" cy="1986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10000"/>
              </a:lnSpc>
              <a:spcBef>
                <a:spcPct val="0"/>
              </a:spcBef>
            </a:pP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zh-CN" altLang="x-none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、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含氧酸的通式可表示为</a:t>
            </a:r>
            <a:r>
              <a:rPr lang="zh-CN" altLang="en-US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（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HO</a:t>
            </a:r>
            <a:r>
              <a:rPr lang="zh-CN" altLang="en-US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）</a:t>
            </a:r>
            <a:r>
              <a:rPr lang="en-US" altLang="zh-CN" sz="2800" b="1" baseline="-25000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m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RO</a:t>
            </a:r>
            <a:r>
              <a:rPr lang="en-US" altLang="zh-CN" sz="2800" b="1" baseline="-25000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n </a:t>
            </a:r>
            <a:r>
              <a:rPr lang="zh-CN" altLang="en-US" sz="2800" b="1">
                <a:solidFill>
                  <a:srgbClr val="FF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，</a:t>
            </a:r>
            <a:r>
              <a:rPr lang="zh-CN" altLang="en-US" sz="2800" b="1">
                <a:solidFill>
                  <a:srgbClr val="CC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非羟基氧原</a:t>
            </a:r>
            <a:endParaRPr lang="zh-CN" altLang="en-US" sz="2800" b="1">
              <a:solidFill>
                <a:srgbClr val="CC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algn="l" fontAlgn="auto">
              <a:lnSpc>
                <a:spcPct val="11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CC0066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子数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n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值越大，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R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的正电性越高，导致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R—O—H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中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的电子云向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R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偏移，因而在水分子的作用下，也就越容易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  <a:p>
            <a:pPr algn="l" fontAlgn="auto">
              <a:lnSpc>
                <a:spcPct val="11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电离出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H</a:t>
            </a:r>
            <a:r>
              <a:rPr lang="zh-CN" altLang="en-US" sz="2800" b="1" baseline="30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＋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，即酸性越强。</a:t>
            </a:r>
            <a:endParaRPr lang="zh-CN" altLang="en-US" sz="2800" b="1">
              <a:solidFill>
                <a:srgbClr val="FF0066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81931" name="Picture 1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7335" y="2092325"/>
            <a:ext cx="8610600" cy="42665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8614" name="椭圆 68613"/>
          <p:cNvSpPr/>
          <p:nvPr/>
        </p:nvSpPr>
        <p:spPr>
          <a:xfrm>
            <a:off x="4034155" y="2842260"/>
            <a:ext cx="647700" cy="503238"/>
          </a:xfrm>
          <a:prstGeom prst="ellipse">
            <a:avLst/>
          </a:prstGeom>
          <a:solidFill>
            <a:srgbClr val="FFFF00">
              <a:alpha val="28000"/>
            </a:srgbClr>
          </a:solidFill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615" name="椭圆 68614"/>
          <p:cNvSpPr/>
          <p:nvPr/>
        </p:nvSpPr>
        <p:spPr>
          <a:xfrm>
            <a:off x="5905818" y="2842260"/>
            <a:ext cx="647700" cy="503238"/>
          </a:xfrm>
          <a:prstGeom prst="ellipse">
            <a:avLst/>
          </a:prstGeom>
          <a:solidFill>
            <a:srgbClr val="FFFF00">
              <a:alpha val="28000"/>
            </a:srgbClr>
          </a:solidFill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616" name="椭圆 68615"/>
          <p:cNvSpPr/>
          <p:nvPr/>
        </p:nvSpPr>
        <p:spPr>
          <a:xfrm>
            <a:off x="5905818" y="3850323"/>
            <a:ext cx="647700" cy="503237"/>
          </a:xfrm>
          <a:prstGeom prst="ellipse">
            <a:avLst/>
          </a:prstGeom>
          <a:solidFill>
            <a:srgbClr val="FFFF00">
              <a:alpha val="28000"/>
            </a:srgbClr>
          </a:solidFill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617" name="椭圆 68616"/>
          <p:cNvSpPr/>
          <p:nvPr/>
        </p:nvSpPr>
        <p:spPr>
          <a:xfrm>
            <a:off x="7921943" y="2842260"/>
            <a:ext cx="647700" cy="503238"/>
          </a:xfrm>
          <a:prstGeom prst="ellipse">
            <a:avLst/>
          </a:prstGeom>
          <a:solidFill>
            <a:srgbClr val="FFFF00">
              <a:alpha val="28000"/>
            </a:srgbClr>
          </a:solidFill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618" name="椭圆 68617"/>
          <p:cNvSpPr/>
          <p:nvPr/>
        </p:nvSpPr>
        <p:spPr>
          <a:xfrm>
            <a:off x="7993380" y="3850323"/>
            <a:ext cx="647700" cy="503237"/>
          </a:xfrm>
          <a:prstGeom prst="ellipse">
            <a:avLst/>
          </a:prstGeom>
          <a:solidFill>
            <a:srgbClr val="FFFF00">
              <a:alpha val="28000"/>
            </a:srgbClr>
          </a:solidFill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619" name="椭圆 68618"/>
          <p:cNvSpPr/>
          <p:nvPr/>
        </p:nvSpPr>
        <p:spPr>
          <a:xfrm>
            <a:off x="6985318" y="3850323"/>
            <a:ext cx="647700" cy="503237"/>
          </a:xfrm>
          <a:prstGeom prst="ellipse">
            <a:avLst/>
          </a:prstGeom>
          <a:solidFill>
            <a:srgbClr val="FFFF00">
              <a:alpha val="28000"/>
            </a:srgbClr>
          </a:solidFill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03434"/>
          <p:cNvSpPr txBox="1"/>
          <p:nvPr/>
        </p:nvSpPr>
        <p:spPr>
          <a:xfrm>
            <a:off x="4391829" y="2576212"/>
            <a:ext cx="4376251" cy="52154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AsO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  </a:t>
            </a:r>
            <a:r>
              <a:rPr lang="en-US" altLang="zh-CN" sz="2800" b="1" baseline="-25000"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en-US" altLang="zh-CN" sz="28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HO—As—OH</a:t>
            </a:r>
            <a:endParaRPr lang="en-US" altLang="zh-CN" sz="2800" b="1" baseline="-2500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文本框 103435"/>
          <p:cNvSpPr txBox="1"/>
          <p:nvPr/>
        </p:nvSpPr>
        <p:spPr>
          <a:xfrm>
            <a:off x="6849262" y="1866169"/>
            <a:ext cx="993072" cy="52154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x-none" sz="28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OH</a:t>
            </a:r>
            <a:r>
              <a:rPr lang="zh-CN" altLang="x-none" sz="28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x-none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直接连接符 103433"/>
          <p:cNvSpPr/>
          <p:nvPr/>
        </p:nvSpPr>
        <p:spPr>
          <a:xfrm flipH="1">
            <a:off x="7101738" y="2383466"/>
            <a:ext cx="0" cy="272112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grpSp>
        <p:nvGrpSpPr>
          <p:cNvPr id="6" name="组合 103426"/>
          <p:cNvGrpSpPr/>
          <p:nvPr/>
        </p:nvGrpSpPr>
        <p:grpSpPr>
          <a:xfrm>
            <a:off x="312420" y="1699245"/>
            <a:ext cx="4376420" cy="1816750"/>
            <a:chOff x="0" y="-26"/>
            <a:chExt cx="3120" cy="1282"/>
          </a:xfrm>
        </p:grpSpPr>
        <p:sp>
          <p:nvSpPr>
            <p:cNvPr id="7" name="文本框 103427"/>
            <p:cNvSpPr txBox="1"/>
            <p:nvPr/>
          </p:nvSpPr>
          <p:spPr>
            <a:xfrm>
              <a:off x="0" y="444"/>
              <a:ext cx="3120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0000FF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H</a:t>
              </a:r>
              <a:r>
                <a:rPr lang="en-US" altLang="zh-CN" sz="2800" b="1" baseline="-25000">
                  <a:solidFill>
                    <a:srgbClr val="0000FF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3</a:t>
              </a:r>
              <a:r>
                <a:rPr lang="en-US" altLang="zh-CN" sz="2800" b="1">
                  <a:solidFill>
                    <a:srgbClr val="0000FF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PO</a:t>
              </a:r>
              <a:r>
                <a:rPr lang="en-US" altLang="zh-CN" sz="2800" b="1" baseline="-25000">
                  <a:solidFill>
                    <a:srgbClr val="0000FF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3 </a:t>
              </a:r>
              <a:r>
                <a:rPr lang="en-US" altLang="zh-CN" sz="2800" b="1" baseline="-25000">
                  <a:latin typeface="Arial" panose="020B0604020202020204" pitchFamily="34" charset="0"/>
                  <a:ea typeface="宋体" panose="02010600030101010101" pitchFamily="2" charset="-122"/>
                </a:rPr>
                <a:t>     </a:t>
              </a:r>
              <a:r>
                <a:rPr lang="en-US" altLang="zh-CN" sz="2800" b="1">
                  <a:solidFill>
                    <a:srgbClr val="FF0066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HO—P—OH</a:t>
              </a:r>
              <a:endParaRPr lang="en-US" altLang="zh-CN" sz="2800" b="1" baseline="-2500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直接连接符 103428"/>
            <p:cNvSpPr/>
            <p:nvPr/>
          </p:nvSpPr>
          <p:spPr>
            <a:xfrm flipH="1">
              <a:off x="1752" y="780"/>
              <a:ext cx="0" cy="192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9" name="文本框 103429"/>
            <p:cNvSpPr txBox="1"/>
            <p:nvPr/>
          </p:nvSpPr>
          <p:spPr>
            <a:xfrm>
              <a:off x="1572" y="216"/>
              <a:ext cx="384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66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↑</a:t>
              </a:r>
              <a:r>
                <a:rPr lang="zh-CN" altLang="x-none" sz="2800">
                  <a:latin typeface="Arial" panose="020B0604020202020204" pitchFamily="34" charset="0"/>
                  <a:ea typeface="宋体" panose="02010600030101010101" pitchFamily="2" charset="-122"/>
                </a:rPr>
                <a:t> </a:t>
              </a:r>
              <a:endParaRPr lang="zh-CN" altLang="x-none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文本框 103430"/>
            <p:cNvSpPr txBox="1"/>
            <p:nvPr/>
          </p:nvSpPr>
          <p:spPr>
            <a:xfrm>
              <a:off x="1620" y="-26"/>
              <a:ext cx="384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altLang="x-none" sz="2800" b="1">
                  <a:solidFill>
                    <a:srgbClr val="FF0066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O</a:t>
              </a:r>
              <a:r>
                <a:rPr lang="zh-CN" altLang="x-none" sz="2800">
                  <a:latin typeface="Arial" panose="020B0604020202020204" pitchFamily="34" charset="0"/>
                  <a:ea typeface="宋体" panose="02010600030101010101" pitchFamily="2" charset="-122"/>
                </a:rPr>
                <a:t> </a:t>
              </a:r>
              <a:endParaRPr lang="zh-CN" altLang="x-none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文本框 103431"/>
            <p:cNvSpPr txBox="1"/>
            <p:nvPr/>
          </p:nvSpPr>
          <p:spPr>
            <a:xfrm>
              <a:off x="1620" y="888"/>
              <a:ext cx="384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altLang="x-none" sz="2800" b="1">
                  <a:solidFill>
                    <a:srgbClr val="FF0066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H</a:t>
              </a:r>
              <a:r>
                <a:rPr lang="zh-CN" altLang="x-none" sz="2800">
                  <a:latin typeface="Arial" panose="020B0604020202020204" pitchFamily="34" charset="0"/>
                  <a:ea typeface="宋体" panose="02010600030101010101" pitchFamily="2" charset="-122"/>
                </a:rPr>
                <a:t> </a:t>
              </a:r>
              <a:endParaRPr lang="zh-CN" altLang="x-none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文本框 113667"/>
          <p:cNvSpPr txBox="1"/>
          <p:nvPr/>
        </p:nvSpPr>
        <p:spPr>
          <a:xfrm>
            <a:off x="2743200" y="315595"/>
            <a:ext cx="625348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①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若已知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PO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（亚磷酸）为中强酸，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AsO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（亚砷酸）为极弱酸，试写出亚磷酸和亚砷酸的结构简式。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0" y="315595"/>
          <a:ext cx="2743200" cy="1383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" r:id="rId1" imgW="3568700" imgH="1244600" progId="Photoshop.Image.7">
                  <p:embed/>
                </p:oleObj>
              </mc:Choice>
              <mc:Fallback>
                <p:oleObj name="" r:id="rId1" imgW="3568700" imgH="1244600" progId="Photoshop.Image.7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315595"/>
                        <a:ext cx="2743200" cy="13830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79" name="Text Box 21"/>
          <p:cNvSpPr txBox="1"/>
          <p:nvPr/>
        </p:nvSpPr>
        <p:spPr>
          <a:xfrm>
            <a:off x="312103" y="3515995"/>
            <a:ext cx="8497887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pt-BR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pt-BR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写出亚磷酸和亚砷酸与过量</a:t>
            </a:r>
            <a:r>
              <a:rPr lang="pt-BR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NaOH</a:t>
            </a:r>
            <a:r>
              <a:rPr lang="zh-CN" altLang="pt-BR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溶液反应的化学方程式。</a:t>
            </a:r>
            <a:endParaRPr lang="zh-CN" altLang="pt-BR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1380" name="Text Box 16"/>
          <p:cNvSpPr txBox="1"/>
          <p:nvPr/>
        </p:nvSpPr>
        <p:spPr>
          <a:xfrm>
            <a:off x="1094105" y="4469130"/>
            <a:ext cx="69342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H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3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PO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3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+2NaOH=Na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2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HPO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3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+2H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2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O</a:t>
            </a:r>
            <a:endParaRPr lang="en-US" altLang="zh-CN" sz="3200" b="1">
              <a:solidFill>
                <a:srgbClr val="FF0066"/>
              </a:solidFill>
              <a:latin typeface="Times New Roman" panose="02020603050405020304" pitchFamily="2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H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3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AsO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3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+3NaOH=Na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3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AsO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3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+3H</a:t>
            </a:r>
            <a:r>
              <a:rPr lang="en-US" altLang="zh-CN" sz="3200" b="1" baseline="-25000">
                <a:solidFill>
                  <a:srgbClr val="FF0066"/>
                </a:solidFill>
                <a:latin typeface="Times New Roman" panose="02020603050405020304" pitchFamily="2" charset="0"/>
              </a:rPr>
              <a:t>2</a:t>
            </a: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2" charset="0"/>
              </a:rPr>
              <a:t>O</a:t>
            </a:r>
            <a:endParaRPr lang="en-US" altLang="zh-CN" sz="3200" b="1">
              <a:solidFill>
                <a:srgbClr val="FF0066"/>
              </a:solidFill>
              <a:latin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1379" grpId="0"/>
      <p:bldP spid="1013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8"/>
          <p:cNvGraphicFramePr>
            <a:graphicFrameLocks noChangeAspect="1"/>
          </p:cNvGraphicFramePr>
          <p:nvPr/>
        </p:nvGraphicFramePr>
        <p:xfrm>
          <a:off x="0" y="288290"/>
          <a:ext cx="2743200" cy="1383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" r:id="rId1" imgW="3568700" imgH="1244600" progId="Photoshop.Image.7">
                  <p:embed/>
                </p:oleObj>
              </mc:Choice>
              <mc:Fallback>
                <p:oleObj name="" r:id="rId1" imgW="3568700" imgH="1244600" progId="Photoshop.Image.7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288290"/>
                        <a:ext cx="2743200" cy="13830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6124258" y="386080"/>
          <a:ext cx="1873250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" r:id="rId3" imgW="1633855" imgH="1397000" progId="Flash.Movie">
                  <p:embed/>
                </p:oleObj>
              </mc:Choice>
              <mc:Fallback>
                <p:oleObj name="" r:id="rId3" imgW="1633855" imgH="1397000" progId="Flash.Movi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24258" y="386080"/>
                        <a:ext cx="1873250" cy="1590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5"/>
          <p:cNvGraphicFramePr>
            <a:graphicFrameLocks noChangeAspect="1"/>
          </p:cNvGraphicFramePr>
          <p:nvPr/>
        </p:nvGraphicFramePr>
        <p:xfrm>
          <a:off x="4013835" y="386080"/>
          <a:ext cx="1511300" cy="1454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" r:id="rId5" imgW="1322705" imgH="1202690" progId="Flash.Movie">
                  <p:embed/>
                </p:oleObj>
              </mc:Choice>
              <mc:Fallback>
                <p:oleObj name="" r:id="rId5" imgW="1322705" imgH="1202690" progId="Flash.Movi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3835" y="386080"/>
                        <a:ext cx="1511300" cy="14547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6"/>
          <p:cNvGraphicFramePr>
            <a:graphicFrameLocks noGrp="1" noChangeAspect="1"/>
          </p:cNvGraphicFramePr>
          <p:nvPr/>
        </p:nvGraphicFramePr>
        <p:xfrm>
          <a:off x="728663" y="1625918"/>
          <a:ext cx="1584325" cy="106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" r:id="rId7" imgW="1275715" imgH="861060" progId="Flash.Movie">
                  <p:embed/>
                </p:oleObj>
              </mc:Choice>
              <mc:Fallback>
                <p:oleObj name="" r:id="rId7" imgW="1275715" imgH="861060" progId="Flash.Movi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8663" y="1625918"/>
                        <a:ext cx="1584325" cy="1068387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14"/>
          <p:cNvSpPr txBox="1"/>
          <p:nvPr/>
        </p:nvSpPr>
        <p:spPr>
          <a:xfrm>
            <a:off x="585470" y="3234690"/>
            <a:ext cx="3486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碳酸为什么是弱酸？</a:t>
            </a:r>
            <a:endParaRPr lang="zh-CN" altLang="en-US" sz="2800" b="1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1" name="Text Box 15"/>
          <p:cNvSpPr txBox="1"/>
          <p:nvPr/>
        </p:nvSpPr>
        <p:spPr>
          <a:xfrm>
            <a:off x="728980" y="3756660"/>
            <a:ext cx="7632700" cy="20300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因为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溶于水只有约几百分之一与水结合成碳酸，按</a:t>
            </a:r>
            <a:r>
              <a:rPr lang="en-US" altLang="zh-CN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CO</a:t>
            </a:r>
            <a:r>
              <a:rPr lang="en-US" altLang="zh-CN" sz="2800" b="1" baseline="-2500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全部转化成碳酸分子来估算酸的强度相比，自然就小了近百倍。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2" name="Object 16"/>
          <p:cNvGraphicFramePr>
            <a:graphicFrameLocks noGrp="1" noChangeAspect="1"/>
          </p:cNvGraphicFramePr>
          <p:nvPr/>
        </p:nvGraphicFramePr>
        <p:xfrm>
          <a:off x="2743200" y="1762443"/>
          <a:ext cx="1368425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" r:id="rId9" imgW="1369060" imgH="1351915" progId="Flash.Movie">
                  <p:embed/>
                </p:oleObj>
              </mc:Choice>
              <mc:Fallback>
                <p:oleObj name="" r:id="rId9" imgW="1369060" imgH="1351915" progId="Flash.Movi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43200" y="1762443"/>
                        <a:ext cx="1368425" cy="135255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23"/>
          <p:cNvSpPr/>
          <p:nvPr/>
        </p:nvSpPr>
        <p:spPr>
          <a:xfrm>
            <a:off x="5190490" y="1976755"/>
            <a:ext cx="1653540" cy="177927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80796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3600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框 106"/>
          <p:cNvSpPr txBox="1"/>
          <p:nvPr/>
        </p:nvSpPr>
        <p:spPr>
          <a:xfrm>
            <a:off x="683260" y="994410"/>
            <a:ext cx="7462520" cy="46748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60000"/>
              </a:lnSpc>
            </a:pP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下列各组物质中，酸性由强到弱排列错误的是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(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)</a:t>
            </a:r>
            <a:endParaRPr 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A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HClO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SO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3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PO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endParaRPr lang="en-US" sz="2800" b="1" baseline="-2500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B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HClO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HClO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3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HClO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endParaRPr lang="en-US" sz="2800" b="1" baseline="-2500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HClO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HBrO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HIO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endParaRPr lang="en-US" sz="2800" b="1" baseline="-2500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D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．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SO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SO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3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CO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3
</a:t>
            </a:r>
            <a:endParaRPr lang="en-US" altLang="en-US" sz="2800" b="1" baseline="-2500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60525" y="1884045"/>
            <a:ext cx="619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zh-CN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框 106"/>
          <p:cNvSpPr txBox="1"/>
          <p:nvPr/>
        </p:nvSpPr>
        <p:spPr>
          <a:xfrm>
            <a:off x="393700" y="988060"/>
            <a:ext cx="8357235" cy="26752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[例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4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]已知磷酸分子中                           三个氢原子都可以跟重水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(D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O)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中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D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原子发生交换，又知次磷酸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(H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PO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)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也能跟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D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中的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D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原子发生交换，次磷酸钠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(NaH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PO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)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却不能跟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D</a:t>
            </a:r>
            <a:r>
              <a:rPr lang="en-US" sz="2800" b="1" baseline="-2500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O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中的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D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原子发生交换，由此推断出次磷酸分子的结构是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(</a:t>
            </a:r>
            <a:r>
              <a:rPr lang="zh-CN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　　</a:t>
            </a:r>
            <a:r>
              <a:rPr 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  <a:sym typeface="+mn-ea"/>
              </a:rPr>
              <a:t>)</a:t>
            </a:r>
            <a:endParaRPr lang="en-US" altLang="en-US" sz="2800" b="1" baseline="-2500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65065" y="2945130"/>
            <a:ext cx="619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altLang="zh-CN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0800" y="0"/>
            <a:ext cx="2546985" cy="16109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3700" y="2945130"/>
            <a:ext cx="8356600" cy="3913505"/>
          </a:xfrm>
          <a:prstGeom prst="rect">
            <a:avLst/>
          </a:prstGeom>
        </p:spPr>
      </p:pic>
      <p:pic>
        <p:nvPicPr>
          <p:cNvPr id="10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23600" y="12306300"/>
            <a:ext cx="317500" cy="2286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KSO_WM_UNIT_TABLE_BEAUTIFY" val="smartTable{e2e1d4ba-b8dd-4d72-97c1-94521530afb0}"/>
</p:tagLst>
</file>

<file path=ppt/tags/tag2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ZDg0YjcwNWNmNmYxOTdmYTEwMzkyMTg2YjI0MTI3YW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2706</Words>
  <Application>WPS 演示</Application>
  <PresentationFormat>On-screen Show (4:3)</PresentationFormat>
  <Paragraphs>208</Paragraphs>
  <Slides>20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</vt:i4>
      </vt:variant>
      <vt:variant>
        <vt:lpstr>幻灯片标题</vt:lpstr>
      </vt:variant>
      <vt:variant>
        <vt:i4>20</vt:i4>
      </vt:variant>
    </vt:vector>
  </HeadingPairs>
  <TitlesOfParts>
    <vt:vector size="44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Calibri Light</vt:lpstr>
      <vt:lpstr>Calibri</vt:lpstr>
      <vt:lpstr>Office 主题</vt:lpstr>
      <vt:lpstr>Photoshop.Image.7</vt:lpstr>
      <vt:lpstr>Photoshop.Image.7</vt:lpstr>
      <vt:lpstr>Flash.Movie</vt:lpstr>
      <vt:lpstr>Flash.Movie</vt:lpstr>
      <vt:lpstr>Flash.Movie</vt:lpstr>
      <vt:lpstr>Flash.Movie</vt:lpstr>
      <vt:lpstr>Photoshop.Image.7</vt:lpstr>
      <vt:lpstr>Photoshop.Image.7</vt:lpstr>
      <vt:lpstr>Paint.Picture</vt:lpstr>
      <vt:lpstr>ChemWindow.Document</vt:lpstr>
      <vt:lpstr>PBrush</vt:lpstr>
      <vt:lpstr>Photoshop.Image.7</vt:lpstr>
      <vt:lpstr>Paint.Picture</vt:lpstr>
      <vt:lpstr>Photoshop.Image.7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刘军</cp:lastModifiedBy>
  <cp:revision>2</cp:revision>
  <cp:lastPrinted>2022-01-05T13:23:00Z</cp:lastPrinted>
  <dcterms:created xsi:type="dcterms:W3CDTF">2022-01-05T13:23:00Z</dcterms:created>
  <dcterms:modified xsi:type="dcterms:W3CDTF">2022-05-26T08:02:19Z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ADE71993426A44EFBA618E35BF8ADFA9</vt:lpwstr>
  </property>
  <property fmtid="{D5CDD505-2E9C-101B-9397-08002B2CF9AE}" pid="7" name="KSOProductBuildVer">
    <vt:lpwstr>2052-11.1.0.11744</vt:lpwstr>
  </property>
</Properties>
</file>