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85" r:id="rId3"/>
    <p:sldId id="879" r:id="rId4"/>
    <p:sldId id="880" r:id="rId5"/>
    <p:sldId id="908" r:id="rId6"/>
    <p:sldId id="907" r:id="rId7"/>
    <p:sldId id="893" r:id="rId8"/>
    <p:sldId id="313" r:id="rId9"/>
    <p:sldId id="910" r:id="rId10"/>
    <p:sldId id="909" r:id="rId11"/>
    <p:sldId id="881" r:id="rId12"/>
    <p:sldId id="882" r:id="rId13"/>
    <p:sldId id="314" r:id="rId14"/>
    <p:sldId id="896" r:id="rId15"/>
    <p:sldId id="796" r:id="rId16"/>
    <p:sldId id="321" r:id="rId17"/>
    <p:sldId id="897" r:id="rId18"/>
    <p:sldId id="327" r:id="rId19"/>
    <p:sldId id="790" r:id="rId20"/>
    <p:sldId id="793" r:id="rId21"/>
    <p:sldId id="791" r:id="rId23"/>
  </p:sldIdLst>
  <p:sldSz cx="9144000" cy="6858000" type="screen4x3"/>
  <p:notesSz cx="7103745" cy="10234295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kyUN.Org" initials="S" lastIdx="0" clrIdx="0"/>
  <p:cmAuthor id="0" name="幸全" initials="" lastIdx="0" clrIdx="0"/>
  <p:cmAuthor id="2" name="lenovo" initials="l" lastIdx="0" clrIdx="1"/>
  <p:cmAuthor id="3" name="Author" initials="A" lastIdx="0" clrIdx="2"/>
  <p:cmAuthor id="4" name="王习习" initials="王" lastIdx="0" clrIdx="0"/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80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3"/>
          <p:cNvPicPr>
            <a:picLocks noChangeAspect="1"/>
          </p:cNvPicPr>
          <p:nvPr userDrawn="1"/>
        </p:nvPicPr>
        <p:blipFill>
          <a:blip r:embed="rId2"/>
          <a:srcRect l="4659" r="4440" b="22787"/>
          <a:stretch>
            <a:fillRect/>
          </a:stretch>
        </p:blipFill>
        <p:spPr>
          <a:xfrm>
            <a:off x="0" y="1008063"/>
            <a:ext cx="9144000" cy="5849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" y="2492896"/>
            <a:ext cx="9143999" cy="1134124"/>
          </a:xfrm>
          <a:solidFill>
            <a:srgbClr val="FFFFFF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defRPr lang="zh-CN" altLang="en-US" sz="5400" smtClean="0"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 eaLnBrk="1" fontAlgn="base" hangingPunct="1"/>
            <a:r>
              <a:rPr lang="en-US" altLang="zh-CN" strike="noStrike" noProof="1" smtClean="0"/>
              <a:t>PowerPoint</a:t>
            </a:r>
            <a:r>
              <a:rPr lang="zh-CN" altLang="en-US" strike="noStrike" noProof="1" smtClean="0"/>
              <a:t>模板</a:t>
            </a:r>
            <a:endParaRPr lang="zh-CN" altLang="en-US" strike="noStrike" noProof="1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0" y="3611357"/>
            <a:ext cx="9144001" cy="288032"/>
          </a:xfrm>
          <a:solidFill>
            <a:srgbClr val="FFFFFF">
              <a:alpha val="60000"/>
            </a:srgb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en-US" altLang="zh-CN" strike="noStrike" noProof="1" smtClean="0"/>
              <a:t>Office</a:t>
            </a:r>
            <a:r>
              <a:rPr lang="zh-CN" altLang="en-US" strike="noStrike" noProof="1" smtClean="0"/>
              <a:t>资源宝库</a:t>
            </a:r>
            <a:r>
              <a:rPr lang="en-US" altLang="zh-CN" strike="noStrike" noProof="1" smtClean="0"/>
              <a:t>—SoEasy</a:t>
            </a:r>
            <a:r>
              <a:rPr lang="zh-CN" altLang="en-US" strike="noStrike" noProof="1" smtClean="0"/>
              <a:t>办公效率平台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5328592" cy="64807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5188" y="2492375"/>
            <a:ext cx="133350" cy="360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08175" y="2492375"/>
            <a:ext cx="131763" cy="360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6383338" y="2492375"/>
            <a:ext cx="133350" cy="360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8" name="图片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6156325" y="2492375"/>
            <a:ext cx="131763" cy="360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339752" y="2420888"/>
            <a:ext cx="3816423" cy="678284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您的章节标题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39752" y="3140968"/>
            <a:ext cx="3816423" cy="401836"/>
          </a:xfrm>
        </p:spPr>
        <p:txBody>
          <a:bodyPr anchor="b"/>
          <a:lstStyle>
            <a:lvl1pPr marL="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fontAlgn="auto">
              <a:defRPr/>
            </a:pPr>
            <a:fld id="{60344E79-1F79-4C30-83A2-5E7A3F172C2E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fontAlgn="auto">
              <a:defRPr/>
            </a:pPr>
            <a:fld id="{11346253-C468-45FE-8FD9-7554E98C8D0F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 fontAlgn="base"/>
            <a:endParaRPr lang="zh-CN" altLang="en-US" strike="noStrike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3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16"/>
          <a:srcRect l="3267" t="6293" r="4684" b="24263"/>
          <a:stretch>
            <a:fillRect/>
          </a:stretch>
        </p:blipFill>
        <p:spPr>
          <a:xfrm>
            <a:off x="1588" y="0"/>
            <a:ext cx="9144000" cy="1600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2627313" y="115888"/>
            <a:ext cx="5113337" cy="64928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8" name="文本占位符 2"/>
          <p:cNvSpPr>
            <a:spLocks noGrp="1"/>
          </p:cNvSpPr>
          <p:nvPr>
            <p:ph type="body" idx="5"/>
          </p:nvPr>
        </p:nvSpPr>
        <p:spPr>
          <a:xfrm>
            <a:off x="250825" y="1052513"/>
            <a:ext cx="8569325" cy="5472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9A62B46D-F16A-4D08-97E6-AB9D52372157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056F778B-CA2C-4E7E-AF23-AA6B8998B8C7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4" Type="http://schemas.openxmlformats.org/officeDocument/2006/relationships/slideLayout" Target="../slideLayouts/slideLayout15.xml"/><Relationship Id="rId83" Type="http://schemas.openxmlformats.org/officeDocument/2006/relationships/tags" Target="../tags/tag84.xml"/><Relationship Id="rId82" Type="http://schemas.openxmlformats.org/officeDocument/2006/relationships/tags" Target="../tags/tag83.xml"/><Relationship Id="rId81" Type="http://schemas.openxmlformats.org/officeDocument/2006/relationships/tags" Target="../tags/tag82.xml"/><Relationship Id="rId80" Type="http://schemas.openxmlformats.org/officeDocument/2006/relationships/tags" Target="../tags/tag81.xml"/><Relationship Id="rId8" Type="http://schemas.openxmlformats.org/officeDocument/2006/relationships/tags" Target="../tags/tag9.xml"/><Relationship Id="rId79" Type="http://schemas.openxmlformats.org/officeDocument/2006/relationships/tags" Target="../tags/tag80.xml"/><Relationship Id="rId78" Type="http://schemas.openxmlformats.org/officeDocument/2006/relationships/tags" Target="../tags/tag79.xml"/><Relationship Id="rId77" Type="http://schemas.openxmlformats.org/officeDocument/2006/relationships/tags" Target="../tags/tag78.xml"/><Relationship Id="rId76" Type="http://schemas.openxmlformats.org/officeDocument/2006/relationships/tags" Target="../tags/tag77.xml"/><Relationship Id="rId75" Type="http://schemas.openxmlformats.org/officeDocument/2006/relationships/tags" Target="../tags/tag76.xml"/><Relationship Id="rId74" Type="http://schemas.openxmlformats.org/officeDocument/2006/relationships/tags" Target="../tags/tag75.xml"/><Relationship Id="rId73" Type="http://schemas.openxmlformats.org/officeDocument/2006/relationships/tags" Target="../tags/tag74.xml"/><Relationship Id="rId72" Type="http://schemas.openxmlformats.org/officeDocument/2006/relationships/tags" Target="../tags/tag73.xml"/><Relationship Id="rId71" Type="http://schemas.openxmlformats.org/officeDocument/2006/relationships/tags" Target="../tags/tag72.xml"/><Relationship Id="rId70" Type="http://schemas.openxmlformats.org/officeDocument/2006/relationships/tags" Target="../tags/tag71.xml"/><Relationship Id="rId7" Type="http://schemas.openxmlformats.org/officeDocument/2006/relationships/tags" Target="../tags/tag8.xml"/><Relationship Id="rId69" Type="http://schemas.openxmlformats.org/officeDocument/2006/relationships/tags" Target="../tags/tag70.xml"/><Relationship Id="rId68" Type="http://schemas.openxmlformats.org/officeDocument/2006/relationships/tags" Target="../tags/tag69.xml"/><Relationship Id="rId67" Type="http://schemas.openxmlformats.org/officeDocument/2006/relationships/tags" Target="../tags/tag68.xml"/><Relationship Id="rId66" Type="http://schemas.openxmlformats.org/officeDocument/2006/relationships/tags" Target="../tags/tag67.xml"/><Relationship Id="rId65" Type="http://schemas.openxmlformats.org/officeDocument/2006/relationships/tags" Target="../tags/tag66.xml"/><Relationship Id="rId64" Type="http://schemas.openxmlformats.org/officeDocument/2006/relationships/tags" Target="../tags/tag65.xml"/><Relationship Id="rId63" Type="http://schemas.openxmlformats.org/officeDocument/2006/relationships/tags" Target="../tags/tag64.xml"/><Relationship Id="rId62" Type="http://schemas.openxmlformats.org/officeDocument/2006/relationships/tags" Target="../tags/tag63.xml"/><Relationship Id="rId61" Type="http://schemas.openxmlformats.org/officeDocument/2006/relationships/tags" Target="../tags/tag62.xml"/><Relationship Id="rId60" Type="http://schemas.openxmlformats.org/officeDocument/2006/relationships/tags" Target="../tags/tag61.xml"/><Relationship Id="rId6" Type="http://schemas.openxmlformats.org/officeDocument/2006/relationships/tags" Target="../tags/tag7.xml"/><Relationship Id="rId59" Type="http://schemas.openxmlformats.org/officeDocument/2006/relationships/tags" Target="../tags/tag60.xml"/><Relationship Id="rId58" Type="http://schemas.openxmlformats.org/officeDocument/2006/relationships/tags" Target="../tags/tag59.xml"/><Relationship Id="rId57" Type="http://schemas.openxmlformats.org/officeDocument/2006/relationships/tags" Target="../tags/tag58.xml"/><Relationship Id="rId56" Type="http://schemas.openxmlformats.org/officeDocument/2006/relationships/tags" Target="../tags/tag57.xml"/><Relationship Id="rId55" Type="http://schemas.openxmlformats.org/officeDocument/2006/relationships/tags" Target="../tags/tag56.xml"/><Relationship Id="rId54" Type="http://schemas.openxmlformats.org/officeDocument/2006/relationships/tags" Target="../tags/tag55.xml"/><Relationship Id="rId53" Type="http://schemas.openxmlformats.org/officeDocument/2006/relationships/tags" Target="../tags/tag54.xml"/><Relationship Id="rId52" Type="http://schemas.openxmlformats.org/officeDocument/2006/relationships/tags" Target="../tags/tag53.xml"/><Relationship Id="rId51" Type="http://schemas.openxmlformats.org/officeDocument/2006/relationships/tags" Target="../tags/tag52.xml"/><Relationship Id="rId50" Type="http://schemas.openxmlformats.org/officeDocument/2006/relationships/tags" Target="../tags/tag51.xml"/><Relationship Id="rId5" Type="http://schemas.openxmlformats.org/officeDocument/2006/relationships/tags" Target="../tags/tag6.xml"/><Relationship Id="rId49" Type="http://schemas.openxmlformats.org/officeDocument/2006/relationships/tags" Target="../tags/tag50.xml"/><Relationship Id="rId48" Type="http://schemas.openxmlformats.org/officeDocument/2006/relationships/tags" Target="../tags/tag49.xml"/><Relationship Id="rId47" Type="http://schemas.openxmlformats.org/officeDocument/2006/relationships/tags" Target="../tags/tag48.xml"/><Relationship Id="rId46" Type="http://schemas.openxmlformats.org/officeDocument/2006/relationships/tags" Target="../tags/tag47.xml"/><Relationship Id="rId45" Type="http://schemas.openxmlformats.org/officeDocument/2006/relationships/tags" Target="../tags/tag46.xml"/><Relationship Id="rId44" Type="http://schemas.openxmlformats.org/officeDocument/2006/relationships/tags" Target="../tags/tag45.xml"/><Relationship Id="rId43" Type="http://schemas.openxmlformats.org/officeDocument/2006/relationships/tags" Target="../tags/tag44.xml"/><Relationship Id="rId42" Type="http://schemas.openxmlformats.org/officeDocument/2006/relationships/tags" Target="../tags/tag43.xml"/><Relationship Id="rId41" Type="http://schemas.openxmlformats.org/officeDocument/2006/relationships/tags" Target="../tags/tag42.xml"/><Relationship Id="rId40" Type="http://schemas.openxmlformats.org/officeDocument/2006/relationships/tags" Target="../tags/tag41.xml"/><Relationship Id="rId4" Type="http://schemas.openxmlformats.org/officeDocument/2006/relationships/tags" Target="../tags/tag5.xml"/><Relationship Id="rId39" Type="http://schemas.openxmlformats.org/officeDocument/2006/relationships/tags" Target="../tags/tag40.xml"/><Relationship Id="rId38" Type="http://schemas.openxmlformats.org/officeDocument/2006/relationships/tags" Target="../tags/tag39.xml"/><Relationship Id="rId37" Type="http://schemas.openxmlformats.org/officeDocument/2006/relationships/tags" Target="../tags/tag38.xml"/><Relationship Id="rId36" Type="http://schemas.openxmlformats.org/officeDocument/2006/relationships/tags" Target="../tags/tag37.xml"/><Relationship Id="rId35" Type="http://schemas.openxmlformats.org/officeDocument/2006/relationships/tags" Target="../tags/tag36.xml"/><Relationship Id="rId34" Type="http://schemas.openxmlformats.org/officeDocument/2006/relationships/tags" Target="../tags/tag35.xml"/><Relationship Id="rId33" Type="http://schemas.openxmlformats.org/officeDocument/2006/relationships/tags" Target="../tags/tag34.xml"/><Relationship Id="rId32" Type="http://schemas.openxmlformats.org/officeDocument/2006/relationships/tags" Target="../tags/tag33.xml"/><Relationship Id="rId31" Type="http://schemas.openxmlformats.org/officeDocument/2006/relationships/tags" Target="../tags/tag32.xml"/><Relationship Id="rId30" Type="http://schemas.openxmlformats.org/officeDocument/2006/relationships/tags" Target="../tags/tag31.xml"/><Relationship Id="rId3" Type="http://schemas.openxmlformats.org/officeDocument/2006/relationships/tags" Target="../tags/tag4.xml"/><Relationship Id="rId29" Type="http://schemas.openxmlformats.org/officeDocument/2006/relationships/tags" Target="../tags/tag30.xml"/><Relationship Id="rId28" Type="http://schemas.openxmlformats.org/officeDocument/2006/relationships/tags" Target="../tags/tag29.xml"/><Relationship Id="rId27" Type="http://schemas.openxmlformats.org/officeDocument/2006/relationships/tags" Target="../tags/tag28.xml"/><Relationship Id="rId26" Type="http://schemas.openxmlformats.org/officeDocument/2006/relationships/tags" Target="../tags/tag27.xml"/><Relationship Id="rId25" Type="http://schemas.openxmlformats.org/officeDocument/2006/relationships/tags" Target="../tags/tag26.xml"/><Relationship Id="rId24" Type="http://schemas.openxmlformats.org/officeDocument/2006/relationships/tags" Target="../tags/tag25.xml"/><Relationship Id="rId23" Type="http://schemas.openxmlformats.org/officeDocument/2006/relationships/tags" Target="../tags/tag24.xml"/><Relationship Id="rId22" Type="http://schemas.openxmlformats.org/officeDocument/2006/relationships/tags" Target="../tags/tag23.xml"/><Relationship Id="rId21" Type="http://schemas.openxmlformats.org/officeDocument/2006/relationships/tags" Target="../tags/tag22.xml"/><Relationship Id="rId20" Type="http://schemas.openxmlformats.org/officeDocument/2006/relationships/tags" Target="../tags/tag21.xml"/><Relationship Id="rId2" Type="http://schemas.openxmlformats.org/officeDocument/2006/relationships/tags" Target="../tags/tag3.xml"/><Relationship Id="rId19" Type="http://schemas.openxmlformats.org/officeDocument/2006/relationships/tags" Target="../tags/tag20.xml"/><Relationship Id="rId18" Type="http://schemas.openxmlformats.org/officeDocument/2006/relationships/tags" Target="../tags/tag19.xml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image" Target="../media/image6.png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image" Target="../media/image5.png"/><Relationship Id="rId4" Type="http://schemas.openxmlformats.org/officeDocument/2006/relationships/tags" Target="../tags/tag86.xml"/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3" Type="http://schemas.openxmlformats.org/officeDocument/2006/relationships/vmlDrawing" Target="../drawings/vmlDrawing1.vml"/><Relationship Id="rId12" Type="http://schemas.openxmlformats.org/officeDocument/2006/relationships/slideLayout" Target="../slideLayouts/slideLayout14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tags" Target="../tags/tag8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8" Type="http://schemas.openxmlformats.org/officeDocument/2006/relationships/slideLayout" Target="../slideLayouts/slideLayout14.xml"/><Relationship Id="rId37" Type="http://schemas.openxmlformats.org/officeDocument/2006/relationships/tags" Target="../tags/tag121.xml"/><Relationship Id="rId36" Type="http://schemas.openxmlformats.org/officeDocument/2006/relationships/image" Target="../media/image13.png"/><Relationship Id="rId35" Type="http://schemas.openxmlformats.org/officeDocument/2006/relationships/tags" Target="../tags/tag120.xml"/><Relationship Id="rId34" Type="http://schemas.openxmlformats.org/officeDocument/2006/relationships/tags" Target="../tags/tag119.xml"/><Relationship Id="rId33" Type="http://schemas.openxmlformats.org/officeDocument/2006/relationships/image" Target="../media/image12.png"/><Relationship Id="rId32" Type="http://schemas.openxmlformats.org/officeDocument/2006/relationships/tags" Target="../tags/tag118.xml"/><Relationship Id="rId31" Type="http://schemas.openxmlformats.org/officeDocument/2006/relationships/tags" Target="../tags/tag117.xml"/><Relationship Id="rId30" Type="http://schemas.openxmlformats.org/officeDocument/2006/relationships/tags" Target="../tags/tag116.xml"/><Relationship Id="rId3" Type="http://schemas.openxmlformats.org/officeDocument/2006/relationships/tags" Target="../tags/tag94.xml"/><Relationship Id="rId29" Type="http://schemas.openxmlformats.org/officeDocument/2006/relationships/tags" Target="../tags/tag115.xml"/><Relationship Id="rId28" Type="http://schemas.openxmlformats.org/officeDocument/2006/relationships/tags" Target="../tags/tag114.xml"/><Relationship Id="rId27" Type="http://schemas.openxmlformats.org/officeDocument/2006/relationships/tags" Target="../tags/tag113.xml"/><Relationship Id="rId26" Type="http://schemas.openxmlformats.org/officeDocument/2006/relationships/tags" Target="../tags/tag112.xml"/><Relationship Id="rId25" Type="http://schemas.openxmlformats.org/officeDocument/2006/relationships/image" Target="../media/image11.png"/><Relationship Id="rId24" Type="http://schemas.openxmlformats.org/officeDocument/2006/relationships/tags" Target="../tags/tag111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tags" Target="../tags/tag93.xml"/><Relationship Id="rId19" Type="http://schemas.openxmlformats.org/officeDocument/2006/relationships/image" Target="../media/image10.png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image" Target="../media/image9.png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tags" Target="../tags/tag9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5" Type="http://schemas.openxmlformats.org/officeDocument/2006/relationships/vmlDrawing" Target="../drawings/vmlDrawing2.vml"/><Relationship Id="rId54" Type="http://schemas.openxmlformats.org/officeDocument/2006/relationships/slideLayout" Target="../slideLayouts/slideLayout15.xml"/><Relationship Id="rId53" Type="http://schemas.openxmlformats.org/officeDocument/2006/relationships/tags" Target="../tags/tag172.xml"/><Relationship Id="rId52" Type="http://schemas.openxmlformats.org/officeDocument/2006/relationships/tags" Target="../tags/tag171.xml"/><Relationship Id="rId51" Type="http://schemas.openxmlformats.org/officeDocument/2006/relationships/tags" Target="../tags/tag170.xml"/><Relationship Id="rId50" Type="http://schemas.openxmlformats.org/officeDocument/2006/relationships/tags" Target="../tags/tag169.xml"/><Relationship Id="rId5" Type="http://schemas.openxmlformats.org/officeDocument/2006/relationships/tags" Target="../tags/tag124.xml"/><Relationship Id="rId49" Type="http://schemas.openxmlformats.org/officeDocument/2006/relationships/tags" Target="../tags/tag168.xml"/><Relationship Id="rId48" Type="http://schemas.openxmlformats.org/officeDocument/2006/relationships/tags" Target="../tags/tag167.xml"/><Relationship Id="rId47" Type="http://schemas.openxmlformats.org/officeDocument/2006/relationships/tags" Target="../tags/tag166.xml"/><Relationship Id="rId46" Type="http://schemas.openxmlformats.org/officeDocument/2006/relationships/tags" Target="../tags/tag165.xml"/><Relationship Id="rId45" Type="http://schemas.openxmlformats.org/officeDocument/2006/relationships/tags" Target="../tags/tag164.xml"/><Relationship Id="rId44" Type="http://schemas.openxmlformats.org/officeDocument/2006/relationships/tags" Target="../tags/tag163.xml"/><Relationship Id="rId43" Type="http://schemas.openxmlformats.org/officeDocument/2006/relationships/tags" Target="../tags/tag162.xml"/><Relationship Id="rId42" Type="http://schemas.openxmlformats.org/officeDocument/2006/relationships/tags" Target="../tags/tag161.xml"/><Relationship Id="rId41" Type="http://schemas.openxmlformats.org/officeDocument/2006/relationships/tags" Target="../tags/tag160.xml"/><Relationship Id="rId40" Type="http://schemas.openxmlformats.org/officeDocument/2006/relationships/tags" Target="../tags/tag159.xml"/><Relationship Id="rId4" Type="http://schemas.openxmlformats.org/officeDocument/2006/relationships/image" Target="../media/image4.png"/><Relationship Id="rId39" Type="http://schemas.openxmlformats.org/officeDocument/2006/relationships/tags" Target="../tags/tag158.xml"/><Relationship Id="rId38" Type="http://schemas.openxmlformats.org/officeDocument/2006/relationships/tags" Target="../tags/tag157.xml"/><Relationship Id="rId37" Type="http://schemas.openxmlformats.org/officeDocument/2006/relationships/tags" Target="../tags/tag156.xml"/><Relationship Id="rId36" Type="http://schemas.openxmlformats.org/officeDocument/2006/relationships/tags" Target="../tags/tag155.xml"/><Relationship Id="rId35" Type="http://schemas.openxmlformats.org/officeDocument/2006/relationships/tags" Target="../tags/tag154.xml"/><Relationship Id="rId34" Type="http://schemas.openxmlformats.org/officeDocument/2006/relationships/tags" Target="../tags/tag153.xml"/><Relationship Id="rId33" Type="http://schemas.openxmlformats.org/officeDocument/2006/relationships/tags" Target="../tags/tag152.xml"/><Relationship Id="rId32" Type="http://schemas.openxmlformats.org/officeDocument/2006/relationships/tags" Target="../tags/tag151.xml"/><Relationship Id="rId31" Type="http://schemas.openxmlformats.org/officeDocument/2006/relationships/tags" Target="../tags/tag150.xml"/><Relationship Id="rId30" Type="http://schemas.openxmlformats.org/officeDocument/2006/relationships/tags" Target="../tags/tag149.xml"/><Relationship Id="rId3" Type="http://schemas.openxmlformats.org/officeDocument/2006/relationships/oleObject" Target="../embeddings/oleObject2.bin"/><Relationship Id="rId29" Type="http://schemas.openxmlformats.org/officeDocument/2006/relationships/tags" Target="../tags/tag148.xml"/><Relationship Id="rId28" Type="http://schemas.openxmlformats.org/officeDocument/2006/relationships/tags" Target="../tags/tag147.xml"/><Relationship Id="rId27" Type="http://schemas.openxmlformats.org/officeDocument/2006/relationships/tags" Target="../tags/tag146.xml"/><Relationship Id="rId26" Type="http://schemas.openxmlformats.org/officeDocument/2006/relationships/tags" Target="../tags/tag145.xml"/><Relationship Id="rId25" Type="http://schemas.openxmlformats.org/officeDocument/2006/relationships/tags" Target="../tags/tag144.xml"/><Relationship Id="rId24" Type="http://schemas.openxmlformats.org/officeDocument/2006/relationships/tags" Target="../tags/tag143.xml"/><Relationship Id="rId23" Type="http://schemas.openxmlformats.org/officeDocument/2006/relationships/tags" Target="../tags/tag142.xml"/><Relationship Id="rId22" Type="http://schemas.openxmlformats.org/officeDocument/2006/relationships/tags" Target="../tags/tag141.xml"/><Relationship Id="rId21" Type="http://schemas.openxmlformats.org/officeDocument/2006/relationships/tags" Target="../tags/tag140.xml"/><Relationship Id="rId20" Type="http://schemas.openxmlformats.org/officeDocument/2006/relationships/tags" Target="../tags/tag139.xml"/><Relationship Id="rId2" Type="http://schemas.openxmlformats.org/officeDocument/2006/relationships/tags" Target="../tags/tag123.xml"/><Relationship Id="rId19" Type="http://schemas.openxmlformats.org/officeDocument/2006/relationships/tags" Target="../tags/tag138.xml"/><Relationship Id="rId18" Type="http://schemas.openxmlformats.org/officeDocument/2006/relationships/tags" Target="../tags/tag137.xml"/><Relationship Id="rId17" Type="http://schemas.openxmlformats.org/officeDocument/2006/relationships/tags" Target="../tags/tag136.xml"/><Relationship Id="rId16" Type="http://schemas.openxmlformats.org/officeDocument/2006/relationships/tags" Target="../tags/tag135.xml"/><Relationship Id="rId15" Type="http://schemas.openxmlformats.org/officeDocument/2006/relationships/tags" Target="../tags/tag134.xml"/><Relationship Id="rId14" Type="http://schemas.openxmlformats.org/officeDocument/2006/relationships/tags" Target="../tags/tag133.xml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tags" Target="../tags/tag1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tags" Target="../tags/tag175.xml"/><Relationship Id="rId4" Type="http://schemas.openxmlformats.org/officeDocument/2006/relationships/image" Target="../media/image18.png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tags" Target="../tags/tag178.xml"/><Relationship Id="rId4" Type="http://schemas.openxmlformats.org/officeDocument/2006/relationships/image" Target="../media/image21.png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24.png"/><Relationship Id="rId2" Type="http://schemas.openxmlformats.org/officeDocument/2006/relationships/image" Target="NULL" TargetMode="External"/><Relationship Id="rId1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9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1791335" y="3393440"/>
            <a:ext cx="5561965" cy="711835"/>
          </a:xfrm>
          <a:noFill/>
          <a:effectLst>
            <a:glow rad="393700">
              <a:srgbClr val="FF9999">
                <a:alpha val="29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</a:bodyPr>
          <a:lstStyle/>
          <a:p>
            <a:pPr fontAlgn="base"/>
            <a:r>
              <a:rPr lang="zh-CN" sz="3600" b="1" strike="noStrike" noProof="1"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第一节    晶体的常识</a:t>
            </a:r>
            <a:endParaRPr lang="zh-CN" sz="3600" b="1" strike="noStrike" noProof="1">
              <a:solidFill>
                <a:srgbClr val="FF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/>
        </p:nvSpPr>
        <p:spPr bwMode="auto">
          <a:xfrm rot="21060000">
            <a:off x="741045" y="1136015"/>
            <a:ext cx="6141085" cy="357187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ArchUp">
              <a:avLst/>
            </a:prstTxWarp>
            <a:scene3d>
              <a:camera prst="orthographicFront"/>
              <a:lightRig rig="threePt" dir="t"/>
            </a:scene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5400" kern="1200" smtClean="0"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/>
            <a:r>
              <a:rPr lang="zh-CN" sz="4400" b="1" strike="noStrike" noProof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6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第三章   晶体结构与性质</a:t>
            </a:r>
            <a:endParaRPr lang="zh-CN" sz="4400" b="1" strike="noStrike" noProof="1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66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subTitle" idx="1" hasCustomPrompt="1"/>
          </p:nvPr>
        </p:nvSpPr>
        <p:spPr>
          <a:xfrm>
            <a:off x="1371600" y="4691380"/>
            <a:ext cx="6400800" cy="1287780"/>
          </a:xfrm>
          <a:noFill/>
        </p:spPr>
        <p:txBody>
          <a:bodyPr wrap="square" lIns="91440" tIns="45720" rIns="91440" bIns="45720" anchor="t"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 kern="1200">
                <a:solidFill>
                  <a:srgbClr val="0000FF"/>
                </a:solidFill>
                <a:effectLst>
                  <a:reflection blurRad="6350" stA="53000" endA="300" endPos="35500" dir="5400000" sy="-90000" algn="bl" rotWithShape="0"/>
                </a:effectLst>
                <a:latin typeface="华文彩云" panose="02010800040101010101" pitchFamily="2" charset="-122"/>
                <a:ea typeface="华文彩云" panose="02010800040101010101" pitchFamily="2" charset="-122"/>
                <a:cs typeface="+mn-cs"/>
              </a:rPr>
              <a:t>第二课时</a:t>
            </a:r>
            <a:r>
              <a:rPr lang="zh-CN" altLang="zh-CN" sz="3600" b="1" kern="1200">
                <a:solidFill>
                  <a:srgbClr val="0000FF"/>
                </a:solidFill>
                <a:effectLst>
                  <a:reflection blurRad="6350" stA="53000" endA="300" endPos="35500" dir="5400000" sy="-90000" algn="bl" rotWithShape="0"/>
                </a:effectLst>
                <a:latin typeface="华文彩云" panose="02010800040101010101" pitchFamily="2" charset="-122"/>
                <a:ea typeface="华文彩云" panose="02010800040101010101" pitchFamily="2" charset="-122"/>
                <a:cs typeface="+mn-cs"/>
              </a:rPr>
              <a:t>——晶胞</a:t>
            </a:r>
            <a:endParaRPr lang="zh-CN" altLang="zh-CN" sz="3600" b="1" kern="1200">
              <a:solidFill>
                <a:srgbClr val="0000FF"/>
              </a:solidFill>
              <a:effectLst>
                <a:reflection blurRad="6350" stA="53000" endA="300" endPos="35500" dir="5400000" sy="-90000" algn="bl" rotWithShape="0"/>
              </a:effectLst>
              <a:latin typeface="华文彩云" panose="02010800040101010101" pitchFamily="2" charset="-122"/>
              <a:ea typeface="华文彩云" panose="0201080004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/>
          <p:nvPr/>
        </p:nvSpPr>
        <p:spPr>
          <a:xfrm>
            <a:off x="139633" y="591426"/>
            <a:ext cx="554239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</a:rPr>
              <a:t>小结：晶体和非晶体的区别</a:t>
            </a:r>
            <a:endParaRPr lang="zh-CN" altLang="en-US" sz="3200" b="1" noProof="1">
              <a:solidFill>
                <a:srgbClr val="FF0000"/>
              </a:solidFill>
              <a:effectLst/>
              <a:latin typeface="Arial" panose="020B0604020202020204" pitchFamily="34" charset="0"/>
              <a:ea typeface="黑体" panose="02010609060101010101" pitchFamily="2" charset="-122"/>
              <a:cs typeface="+mn-ea"/>
            </a:endParaRPr>
          </a:p>
        </p:txBody>
      </p:sp>
      <p:graphicFrame>
        <p:nvGraphicFramePr>
          <p:cNvPr id="20483" name="表格 2048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5540" y="1333003"/>
          <a:ext cx="8745220" cy="309668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80490"/>
                <a:gridCol w="3675380"/>
                <a:gridCol w="1292225"/>
                <a:gridCol w="1161415"/>
                <a:gridCol w="1235710"/>
              </a:tblGrid>
              <a:tr h="472440">
                <a:tc rowSpan="2"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固体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微观结构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自范性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 rowSpan="2"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各向异性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 rowSpan="2"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熔点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</a:tr>
              <a:tr h="472440">
                <a:tc vMerge="1">
                  <a:tcPr marL="91420" marR="91420" marT="45710" marB="45710"/>
                </a:tc>
                <a:tc gridSpan="2"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本质区别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 hMerge="1">
                  <a:tcPr marL="91420" marR="91420" marT="45710" marB="45710"/>
                </a:tc>
                <a:tc vMerge="1">
                  <a:tcPr marL="91420" marR="91420" marT="45710" marB="45710"/>
                </a:tc>
                <a:tc vMerge="1">
                  <a:tcPr marL="91420" marR="91420" marT="45710" marB="45710"/>
                </a:tc>
              </a:tr>
              <a:tr h="1013460"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晶体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en-US" altLang="x-none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en-US" altLang="x-none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</a:tr>
              <a:tr h="973455"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非晶体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en-US" altLang="x-none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en-US" altLang="x-none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en-US" altLang="x-none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  <a:tc>
                  <a:txBody>
                    <a:bodyPr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>
                        <a:solidFill>
                          <a:srgbClr val="0000FF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1420" marR="91420" marT="45710" marB="45710" vert="horz"/>
                </a:tc>
              </a:tr>
            </a:tbl>
          </a:graphicData>
        </a:graphic>
      </p:graphicFrame>
      <p:sp>
        <p:nvSpPr>
          <p:cNvPr id="20517" name="Rectangle 38"/>
          <p:cNvSpPr/>
          <p:nvPr/>
        </p:nvSpPr>
        <p:spPr>
          <a:xfrm>
            <a:off x="2037715" y="2407920"/>
            <a:ext cx="28524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/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</a:rPr>
              <a:t>粒子在三维空间周期性</a:t>
            </a:r>
            <a:r>
              <a:rPr lang="zh-CN" altLang="en-US" sz="2800" b="1" strike="noStrike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</a:rPr>
              <a:t>有序</a:t>
            </a:r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</a:rPr>
              <a:t>排列</a:t>
            </a:r>
            <a:endParaRPr lang="zh-CN" altLang="en-US" sz="2800" b="1" strike="noStrike" noProof="1">
              <a:solidFill>
                <a:srgbClr val="0000FF"/>
              </a:solidFill>
              <a:effectLst/>
              <a:latin typeface="Arial" panose="020B0604020202020204" pitchFamily="34" charset="0"/>
              <a:ea typeface="黑体" panose="02010609060101010101" pitchFamily="2" charset="-122"/>
              <a:cs typeface="+mn-ea"/>
            </a:endParaRPr>
          </a:p>
        </p:txBody>
      </p:sp>
      <p:sp>
        <p:nvSpPr>
          <p:cNvPr id="20518" name="Rectangle 37"/>
          <p:cNvSpPr/>
          <p:nvPr/>
        </p:nvSpPr>
        <p:spPr>
          <a:xfrm>
            <a:off x="5523230" y="2513965"/>
            <a:ext cx="682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/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有</a:t>
            </a:r>
            <a:endParaRPr lang="zh-CN" altLang="en-US" sz="2800" b="1" strike="noStrike" noProof="1">
              <a:solidFill>
                <a:srgbClr val="0000FF"/>
              </a:solidFill>
              <a:effectLst/>
              <a:latin typeface="黑体" panose="02010609060101010101" pitchFamily="2" charset="-122"/>
              <a:ea typeface="黑体" panose="02010609060101010101" pitchFamily="2" charset="-122"/>
              <a:cs typeface="+mn-ea"/>
            </a:endParaRPr>
          </a:p>
        </p:txBody>
      </p:sp>
      <p:sp>
        <p:nvSpPr>
          <p:cNvPr id="20519" name="Rectangle 39"/>
          <p:cNvSpPr/>
          <p:nvPr/>
        </p:nvSpPr>
        <p:spPr>
          <a:xfrm>
            <a:off x="6544226" y="2408226"/>
            <a:ext cx="1079275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fontAlgn="base" hangingPunct="1"/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各向</a:t>
            </a:r>
            <a:r>
              <a:rPr lang="zh-CN" altLang="en-US" sz="2800" b="1" strike="noStrike" noProof="1">
                <a:solidFill>
                  <a:srgbClr val="FF0000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异</a:t>
            </a:r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性</a:t>
            </a:r>
            <a:endParaRPr lang="zh-CN" altLang="en-US" sz="2800" b="1" strike="noStrike" noProof="1">
              <a:solidFill>
                <a:srgbClr val="0000FF"/>
              </a:solidFill>
              <a:effectLst/>
              <a:latin typeface="黑体" panose="02010609060101010101" pitchFamily="2" charset="-122"/>
              <a:ea typeface="黑体" panose="02010609060101010101" pitchFamily="2" charset="-122"/>
              <a:cs typeface="+mn-ea"/>
            </a:endParaRPr>
          </a:p>
        </p:txBody>
      </p:sp>
      <p:sp>
        <p:nvSpPr>
          <p:cNvPr id="20520" name="Rectangle 40"/>
          <p:cNvSpPr/>
          <p:nvPr/>
        </p:nvSpPr>
        <p:spPr>
          <a:xfrm>
            <a:off x="7787903" y="2623143"/>
            <a:ext cx="9205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/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固定</a:t>
            </a:r>
            <a:endParaRPr lang="zh-CN" altLang="en-US" sz="2800" b="1" strike="noStrike" noProof="1">
              <a:solidFill>
                <a:srgbClr val="0000FF"/>
              </a:solidFill>
              <a:effectLst/>
              <a:latin typeface="黑体" panose="02010609060101010101" pitchFamily="2" charset="-122"/>
              <a:ea typeface="黑体" panose="02010609060101010101" pitchFamily="2" charset="-122"/>
              <a:cs typeface="+mn-ea"/>
            </a:endParaRPr>
          </a:p>
        </p:txBody>
      </p:sp>
      <p:sp>
        <p:nvSpPr>
          <p:cNvPr id="20522" name="Rectangle 43"/>
          <p:cNvSpPr/>
          <p:nvPr/>
        </p:nvSpPr>
        <p:spPr>
          <a:xfrm>
            <a:off x="2564431" y="3361130"/>
            <a:ext cx="179985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fontAlgn="base" hangingPunct="1"/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</a:rPr>
              <a:t>粒子排列相对</a:t>
            </a:r>
            <a:r>
              <a:rPr lang="zh-CN" altLang="en-US" sz="2800" b="1" strike="noStrike" noProof="1">
                <a:solidFill>
                  <a:srgbClr val="FF0000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</a:rPr>
              <a:t>无序</a:t>
            </a:r>
            <a:endParaRPr lang="zh-CN" altLang="en-US" sz="2800" b="1" strike="noStrike" noProof="1">
              <a:solidFill>
                <a:srgbClr val="FF0000"/>
              </a:solidFill>
              <a:effectLst/>
              <a:latin typeface="Arial" panose="020B0604020202020204" pitchFamily="34" charset="0"/>
              <a:ea typeface="黑体" panose="02010609060101010101" pitchFamily="2" charset="-122"/>
              <a:cs typeface="+mn-ea"/>
            </a:endParaRPr>
          </a:p>
        </p:txBody>
      </p:sp>
      <p:sp>
        <p:nvSpPr>
          <p:cNvPr id="20523" name="Rectangle 42"/>
          <p:cNvSpPr/>
          <p:nvPr/>
        </p:nvSpPr>
        <p:spPr>
          <a:xfrm>
            <a:off x="5325327" y="3576349"/>
            <a:ext cx="107927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fontAlgn="base" hangingPunct="1"/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没有</a:t>
            </a:r>
            <a:endParaRPr lang="zh-CN" altLang="en-US" sz="2800" b="1" strike="noStrike" noProof="1">
              <a:solidFill>
                <a:srgbClr val="0000FF"/>
              </a:solidFill>
              <a:effectLst/>
              <a:latin typeface="黑体" panose="02010609060101010101" pitchFamily="2" charset="-122"/>
              <a:ea typeface="黑体" panose="02010609060101010101" pitchFamily="2" charset="-122"/>
              <a:cs typeface="+mn-ea"/>
            </a:endParaRPr>
          </a:p>
        </p:txBody>
      </p:sp>
      <p:sp>
        <p:nvSpPr>
          <p:cNvPr id="20524" name="Rectangle 44"/>
          <p:cNvSpPr/>
          <p:nvPr/>
        </p:nvSpPr>
        <p:spPr>
          <a:xfrm>
            <a:off x="6595110" y="3361055"/>
            <a:ext cx="97726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/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各向</a:t>
            </a:r>
            <a:r>
              <a:rPr lang="zh-CN" altLang="en-US" sz="2800" b="1" strike="noStrike" noProof="1">
                <a:solidFill>
                  <a:srgbClr val="FF0000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同</a:t>
            </a:r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性</a:t>
            </a:r>
            <a:endParaRPr lang="zh-CN" altLang="en-US" sz="2800" b="1" strike="noStrike" noProof="1">
              <a:solidFill>
                <a:srgbClr val="0000FF"/>
              </a:solidFill>
              <a:effectLst/>
              <a:latin typeface="黑体" panose="02010609060101010101" pitchFamily="2" charset="-122"/>
              <a:ea typeface="黑体" panose="02010609060101010101" pitchFamily="2" charset="-122"/>
              <a:cs typeface="+mn-ea"/>
            </a:endParaRPr>
          </a:p>
        </p:txBody>
      </p:sp>
      <p:sp>
        <p:nvSpPr>
          <p:cNvPr id="20525" name="Rectangle 45"/>
          <p:cNvSpPr/>
          <p:nvPr/>
        </p:nvSpPr>
        <p:spPr>
          <a:xfrm>
            <a:off x="7623810" y="3576955"/>
            <a:ext cx="13354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strike="noStrike" noProof="1">
                <a:solidFill>
                  <a:srgbClr val="0000FF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不固定</a:t>
            </a:r>
            <a:endParaRPr lang="zh-CN" altLang="en-US" sz="2800" b="1" strike="noStrike" noProof="1">
              <a:solidFill>
                <a:srgbClr val="0000FF"/>
              </a:solidFill>
              <a:effectLst/>
              <a:latin typeface="黑体" panose="02010609060101010101" pitchFamily="2" charset="-122"/>
              <a:ea typeface="黑体" panose="02010609060101010101" pitchFamily="2" charset="-122"/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9700" y="4583430"/>
            <a:ext cx="5383530" cy="1038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charset="0"/>
              </a:rPr>
              <a:t>鉴别：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是否有固定的熔点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0" lvl="0" indent="0" algn="l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Wingdings" panose="05000000000000000000" charset="0"/>
              </a:rPr>
              <a:t>          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X­射线衍射实验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（最科学）</a:t>
            </a:r>
            <a:endParaRPr lang="zh-CN" altLang="en-US" sz="28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7" grpId="0"/>
      <p:bldP spid="20522" grpId="0"/>
      <p:bldP spid="20518" grpId="0"/>
      <p:bldP spid="20523" grpId="0"/>
      <p:bldP spid="20519" grpId="0"/>
      <p:bldP spid="20524" grpId="0"/>
      <p:bldP spid="20520" grpId="0"/>
      <p:bldP spid="20525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6"/>
          <p:cNvSpPr txBox="1"/>
          <p:nvPr/>
        </p:nvSpPr>
        <p:spPr>
          <a:xfrm>
            <a:off x="209550" y="2061845"/>
            <a:ext cx="6300470" cy="565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二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、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晶胞：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7850" y="2486025"/>
            <a:ext cx="5010150" cy="6508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描述晶体结构的</a:t>
            </a:r>
            <a:r>
              <a:rPr 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基本单元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。</a:t>
            </a:r>
            <a:endParaRPr lang="zh-CN" altLang="en-US" sz="28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Rectangle 28"/>
          <p:cNvSpPr/>
          <p:nvPr/>
        </p:nvSpPr>
        <p:spPr>
          <a:xfrm>
            <a:off x="577850" y="3067685"/>
            <a:ext cx="8420100" cy="1210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lnSpc>
                <a:spcPct val="13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晶胞和晶体的关系：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indent="0">
              <a:lnSpc>
                <a:spcPct val="130000"/>
              </a:lnSpc>
            </a:pPr>
            <a:r>
              <a:rPr 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一般</a:t>
            </a:r>
            <a:r>
              <a:rPr 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都是</a:t>
            </a:r>
            <a:r>
              <a:rPr 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平行六面体，</a:t>
            </a:r>
            <a:r>
              <a:rPr 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晶体是晶胞</a:t>
            </a:r>
            <a:r>
              <a:rPr 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“无隙并置”</a:t>
            </a:r>
            <a:r>
              <a:rPr 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而成。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  <a:sym typeface="+mn-ea"/>
            </a:endParaRPr>
          </a:p>
        </p:txBody>
      </p:sp>
      <p:sp>
        <p:nvSpPr>
          <p:cNvPr id="13313" name="Rectangle 2"/>
          <p:cNvSpPr>
            <a:spLocks noGrp="1"/>
          </p:cNvSpPr>
          <p:nvPr/>
        </p:nvSpPr>
        <p:spPr>
          <a:xfrm>
            <a:off x="577850" y="4278630"/>
            <a:ext cx="5271770" cy="640080"/>
          </a:xfrm>
          <a:prstGeom prst="rect">
            <a:avLst/>
          </a:prstGeom>
          <a:noFill/>
          <a:ln w="9525">
            <a:noFill/>
          </a:ln>
        </p:spPr>
        <p:txBody>
          <a:bodyPr wrap="square" lIns="91420" tIns="45710" rIns="91420" bIns="4571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3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、均摊法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en-US" sz="3200" b="1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  <a:sym typeface="+mn-ea"/>
              </a:rPr>
              <a:t>平行六面体</a:t>
            </a:r>
            <a:endParaRPr lang="zh-CN" altLang="en-US" sz="3200" b="1" noProof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  <a:sym typeface="+mn-ea"/>
            </a:endParaRPr>
          </a:p>
        </p:txBody>
      </p:sp>
      <p:grpSp>
        <p:nvGrpSpPr>
          <p:cNvPr id="7" name="Group 73"/>
          <p:cNvGrpSpPr/>
          <p:nvPr/>
        </p:nvGrpSpPr>
        <p:grpSpPr>
          <a:xfrm>
            <a:off x="578058" y="4918650"/>
            <a:ext cx="6523266" cy="1385598"/>
            <a:chOff x="1292" y="2931"/>
            <a:chExt cx="4108" cy="873"/>
          </a:xfrm>
        </p:grpSpPr>
        <p:sp>
          <p:nvSpPr>
            <p:cNvPr id="13315" name="Text Box 15"/>
            <p:cNvSpPr txBox="1"/>
            <p:nvPr/>
          </p:nvSpPr>
          <p:spPr>
            <a:xfrm>
              <a:off x="1292" y="2931"/>
              <a:ext cx="1815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0066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体心：</a:t>
              </a:r>
              <a:r>
                <a:rPr lang="en-US" altLang="zh-CN" sz="2800" b="1">
                  <a:solidFill>
                    <a:srgbClr val="FF0066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1</a:t>
              </a:r>
              <a:endParaRPr lang="en-US" altLang="zh-CN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3316" name="Text Box 27"/>
            <p:cNvSpPr txBox="1"/>
            <p:nvPr/>
          </p:nvSpPr>
          <p:spPr>
            <a:xfrm>
              <a:off x="3288" y="2976"/>
              <a:ext cx="1905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0066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面心：</a:t>
              </a:r>
              <a:r>
                <a:rPr lang="en-US" altLang="zh-CN" sz="2800" b="1">
                  <a:solidFill>
                    <a:srgbClr val="FF0066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1/2</a:t>
              </a:r>
              <a:endParaRPr lang="en-US" altLang="zh-CN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3317" name="Text Box 40"/>
            <p:cNvSpPr txBox="1"/>
            <p:nvPr/>
          </p:nvSpPr>
          <p:spPr>
            <a:xfrm>
              <a:off x="1292" y="3475"/>
              <a:ext cx="1905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0066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顶点：</a:t>
              </a:r>
              <a:r>
                <a:rPr lang="en-US" altLang="zh-CN" sz="2800" b="1">
                  <a:solidFill>
                    <a:srgbClr val="FF0066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1/8</a:t>
              </a:r>
              <a:endParaRPr lang="en-US" altLang="zh-CN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3318" name="Text Box 54"/>
            <p:cNvSpPr txBox="1"/>
            <p:nvPr/>
          </p:nvSpPr>
          <p:spPr>
            <a:xfrm>
              <a:off x="3288" y="3430"/>
              <a:ext cx="211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0066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棱边：</a:t>
              </a:r>
              <a:r>
                <a:rPr lang="en-US" altLang="zh-CN" sz="2800" b="1">
                  <a:solidFill>
                    <a:srgbClr val="FF0066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1/4</a:t>
              </a:r>
              <a:endParaRPr lang="en-US" altLang="zh-CN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8195" name="TextBox 7"/>
          <p:cNvSpPr txBox="1"/>
          <p:nvPr/>
        </p:nvSpPr>
        <p:spPr>
          <a:xfrm>
            <a:off x="577850" y="3810"/>
            <a:ext cx="36353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晶体的获取途径：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1840" y="460375"/>
            <a:ext cx="8072755" cy="1770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base" hangingPunct="1">
              <a:lnSpc>
                <a:spcPct val="130000"/>
              </a:lnSpc>
            </a:pPr>
            <a:r>
              <a:rPr lang="en-US" altLang="x-none" sz="2800" b="1">
                <a:solidFill>
                  <a:srgbClr val="0000FF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+mn-ea"/>
              </a:rPr>
              <a:t>①</a:t>
            </a:r>
            <a:r>
              <a:rPr lang="zh-CN" altLang="en-US" sz="2800" b="1">
                <a:solidFill>
                  <a:srgbClr val="FF0000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+mn-ea"/>
              </a:rPr>
              <a:t>熔融</a:t>
            </a:r>
            <a:r>
              <a:rPr lang="zh-CN" altLang="en-US" sz="2800" b="1">
                <a:solidFill>
                  <a:srgbClr val="0000FF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+mn-ea"/>
              </a:rPr>
              <a:t>态物质</a:t>
            </a:r>
            <a:r>
              <a:rPr lang="zh-CN" altLang="en-US" sz="2800" b="1">
                <a:solidFill>
                  <a:srgbClr val="FF0000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+mn-ea"/>
              </a:rPr>
              <a:t>凝固</a:t>
            </a:r>
            <a:endParaRPr lang="zh-CN" altLang="en-US" sz="2800" b="1" strike="noStrike" noProof="1">
              <a:solidFill>
                <a:srgbClr val="0000FF"/>
              </a:solidFill>
              <a:effectLst/>
              <a:latin typeface="Arial" panose="020B0604020202020204" pitchFamily="34" charset="0"/>
              <a:ea typeface="黑体" panose="02010609060101010101" pitchFamily="2" charset="-122"/>
              <a:cs typeface="+mn-ea"/>
            </a:endParaRPr>
          </a:p>
          <a:p>
            <a:pPr lvl="0" eaLnBrk="1" fontAlgn="base" hangingPunct="1">
              <a:lnSpc>
                <a:spcPct val="130000"/>
              </a:lnSpc>
            </a:pPr>
            <a:r>
              <a:rPr lang="en-US" altLang="x-none" sz="2800" b="1">
                <a:solidFill>
                  <a:srgbClr val="0000FF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+mn-ea"/>
              </a:rPr>
              <a:t>②</a:t>
            </a:r>
            <a:r>
              <a:rPr lang="zh-CN" altLang="en-US" sz="2800" b="1">
                <a:solidFill>
                  <a:srgbClr val="0000FF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+mn-ea"/>
              </a:rPr>
              <a:t>气态物质冷却不经液态直接</a:t>
            </a:r>
            <a:r>
              <a:rPr lang="zh-CN" altLang="en-US" sz="2800" b="1">
                <a:solidFill>
                  <a:srgbClr val="FF0000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+mn-ea"/>
              </a:rPr>
              <a:t>凝固（凝华）</a:t>
            </a:r>
            <a:endParaRPr lang="zh-CN" altLang="en-US" sz="2800" b="1" strike="noStrike" noProof="1">
              <a:solidFill>
                <a:srgbClr val="0000FF"/>
              </a:solidFill>
              <a:effectLst/>
              <a:latin typeface="Arial" panose="020B0604020202020204" pitchFamily="34" charset="0"/>
              <a:ea typeface="黑体" panose="02010609060101010101" pitchFamily="2" charset="-122"/>
              <a:cs typeface="+mn-ea"/>
            </a:endParaRPr>
          </a:p>
          <a:p>
            <a:pPr lvl="0" eaLnBrk="1" fontAlgn="base" hangingPunct="1">
              <a:lnSpc>
                <a:spcPct val="130000"/>
              </a:lnSpc>
            </a:pPr>
            <a:r>
              <a:rPr lang="en-US" altLang="x-none" sz="2800" b="1">
                <a:solidFill>
                  <a:srgbClr val="0000FF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+mn-ea"/>
              </a:rPr>
              <a:t>③</a:t>
            </a:r>
            <a:r>
              <a:rPr lang="zh-CN" altLang="en-US" sz="2800" b="1">
                <a:solidFill>
                  <a:srgbClr val="0000FF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+mn-ea"/>
              </a:rPr>
              <a:t>溶质从溶液中析出</a:t>
            </a:r>
            <a:endParaRPr lang="zh-CN" altLang="en-US" sz="2800" b="1">
              <a:solidFill>
                <a:srgbClr val="0000FF"/>
              </a:solidFill>
              <a:effectLst/>
              <a:latin typeface="Arial" panose="020B0604020202020204" pitchFamily="34" charset="0"/>
              <a:ea typeface="黑体" panose="02010609060101010101" pitchFamily="2" charset="-122"/>
              <a:cs typeface="+mn-ea"/>
              <a:sym typeface="+mn-ea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val 2"/>
          <p:cNvSpPr/>
          <p:nvPr>
            <p:custDataLst>
              <p:tags r:id="rId1"/>
            </p:custDataLst>
          </p:nvPr>
        </p:nvSpPr>
        <p:spPr>
          <a:xfrm>
            <a:off x="5177346" y="4228933"/>
            <a:ext cx="609473" cy="609473"/>
          </a:xfrm>
          <a:prstGeom prst="ellipse">
            <a:avLst/>
          </a:prstGeom>
          <a:gradFill rotWithShape="0">
            <a:gsLst>
              <a:gs pos="0">
                <a:srgbClr val="FF0066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noFill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291" name="Group 4"/>
          <p:cNvGrpSpPr/>
          <p:nvPr>
            <p:custDataLst>
              <p:tags r:id="rId2"/>
            </p:custDataLst>
          </p:nvPr>
        </p:nvGrpSpPr>
        <p:grpSpPr>
          <a:xfrm rot="0">
            <a:off x="1261745" y="3057525"/>
            <a:ext cx="1718945" cy="1718945"/>
            <a:chOff x="0" y="0"/>
            <a:chExt cx="1152" cy="1152"/>
          </a:xfrm>
        </p:grpSpPr>
        <p:sp>
          <p:nvSpPr>
            <p:cNvPr id="12292" name="AutoShape 5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293" name="Line 6"/>
            <p:cNvSpPr/>
            <p:nvPr>
              <p:custDataLst>
                <p:tags r:id="rId4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294" name="Line 7"/>
            <p:cNvSpPr/>
            <p:nvPr>
              <p:custDataLst>
                <p:tags r:id="rId5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295" name="Line 8"/>
            <p:cNvSpPr/>
            <p:nvPr>
              <p:custDataLst>
                <p:tags r:id="rId6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298" name="Group 11"/>
          <p:cNvGrpSpPr/>
          <p:nvPr>
            <p:custDataLst>
              <p:tags r:id="rId7"/>
            </p:custDataLst>
          </p:nvPr>
        </p:nvGrpSpPr>
        <p:grpSpPr>
          <a:xfrm rot="0">
            <a:off x="2557145" y="3057525"/>
            <a:ext cx="1720215" cy="1718945"/>
            <a:chOff x="0" y="0"/>
            <a:chExt cx="1152" cy="1152"/>
          </a:xfrm>
        </p:grpSpPr>
        <p:sp>
          <p:nvSpPr>
            <p:cNvPr id="12299" name="AutoShape 12"/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rgbClr val="FF006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0" name="Line 13"/>
            <p:cNvSpPr/>
            <p:nvPr>
              <p:custDataLst>
                <p:tags r:id="rId9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01" name="Line 14"/>
            <p:cNvSpPr/>
            <p:nvPr>
              <p:custDataLst>
                <p:tags r:id="rId10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02" name="Line 15"/>
            <p:cNvSpPr/>
            <p:nvPr>
              <p:custDataLst>
                <p:tags r:id="rId11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05" name="Group 18"/>
          <p:cNvGrpSpPr/>
          <p:nvPr>
            <p:custDataLst>
              <p:tags r:id="rId12"/>
            </p:custDataLst>
          </p:nvPr>
        </p:nvGrpSpPr>
        <p:grpSpPr>
          <a:xfrm rot="0">
            <a:off x="1260475" y="1776730"/>
            <a:ext cx="1718945" cy="1718945"/>
            <a:chOff x="0" y="0"/>
            <a:chExt cx="1152" cy="1152"/>
          </a:xfrm>
        </p:grpSpPr>
        <p:sp>
          <p:nvSpPr>
            <p:cNvPr id="12306" name="AutoShape 19"/>
            <p:cNvSpPr/>
            <p:nvPr>
              <p:custDataLst>
                <p:tags r:id="rId13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rgbClr val="99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7" name="Line 20"/>
            <p:cNvSpPr/>
            <p:nvPr>
              <p:custDataLst>
                <p:tags r:id="rId14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08" name="Line 21"/>
            <p:cNvSpPr/>
            <p:nvPr>
              <p:custDataLst>
                <p:tags r:id="rId15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09" name="Line 22"/>
            <p:cNvSpPr/>
            <p:nvPr>
              <p:custDataLst>
                <p:tags r:id="rId16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12" name="Group 25"/>
          <p:cNvGrpSpPr/>
          <p:nvPr>
            <p:custDataLst>
              <p:tags r:id="rId17"/>
            </p:custDataLst>
          </p:nvPr>
        </p:nvGrpSpPr>
        <p:grpSpPr>
          <a:xfrm rot="0">
            <a:off x="2548890" y="1772285"/>
            <a:ext cx="1718945" cy="1718945"/>
            <a:chOff x="0" y="0"/>
            <a:chExt cx="1152" cy="1152"/>
          </a:xfrm>
        </p:grpSpPr>
        <p:sp>
          <p:nvSpPr>
            <p:cNvPr id="12313" name="AutoShape 26"/>
            <p:cNvSpPr/>
            <p:nvPr>
              <p:custDataLst>
                <p:tags r:id="rId18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rgbClr val="FF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4" name="Line 27"/>
            <p:cNvSpPr/>
            <p:nvPr>
              <p:custDataLst>
                <p:tags r:id="rId19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15" name="Line 28"/>
            <p:cNvSpPr/>
            <p:nvPr>
              <p:custDataLst>
                <p:tags r:id="rId20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16" name="Line 29"/>
            <p:cNvSpPr/>
            <p:nvPr>
              <p:custDataLst>
                <p:tags r:id="rId21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30751" name="Oval 31"/>
          <p:cNvSpPr/>
          <p:nvPr>
            <p:custDataLst>
              <p:tags r:id="rId22"/>
            </p:custDataLst>
          </p:nvPr>
        </p:nvSpPr>
        <p:spPr>
          <a:xfrm>
            <a:off x="2233148" y="3190925"/>
            <a:ext cx="611060" cy="609473"/>
          </a:xfrm>
          <a:prstGeom prst="ellipse">
            <a:avLst/>
          </a:prstGeom>
          <a:gradFill rotWithShape="0">
            <a:gsLst>
              <a:gs pos="0">
                <a:srgbClr val="FF0066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noFill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320" name="Group 33"/>
          <p:cNvGrpSpPr/>
          <p:nvPr>
            <p:custDataLst>
              <p:tags r:id="rId23"/>
            </p:custDataLst>
          </p:nvPr>
        </p:nvGrpSpPr>
        <p:grpSpPr>
          <a:xfrm rot="0">
            <a:off x="2131695" y="2195830"/>
            <a:ext cx="1717040" cy="1718945"/>
            <a:chOff x="0" y="0"/>
            <a:chExt cx="1152" cy="1152"/>
          </a:xfrm>
        </p:grpSpPr>
        <p:sp>
          <p:nvSpPr>
            <p:cNvPr id="12321" name="AutoShape 34"/>
            <p:cNvSpPr/>
            <p:nvPr>
              <p:custDataLst>
                <p:tags r:id="rId24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22" name="Line 35"/>
            <p:cNvSpPr/>
            <p:nvPr>
              <p:custDataLst>
                <p:tags r:id="rId25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23" name="Line 36"/>
            <p:cNvSpPr/>
            <p:nvPr>
              <p:custDataLst>
                <p:tags r:id="rId26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24" name="Line 37"/>
            <p:cNvSpPr/>
            <p:nvPr>
              <p:custDataLst>
                <p:tags r:id="rId27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27" name="Group 40"/>
          <p:cNvGrpSpPr/>
          <p:nvPr>
            <p:custDataLst>
              <p:tags r:id="rId28"/>
            </p:custDataLst>
          </p:nvPr>
        </p:nvGrpSpPr>
        <p:grpSpPr>
          <a:xfrm rot="0">
            <a:off x="2118995" y="3495675"/>
            <a:ext cx="1718945" cy="1718945"/>
            <a:chOff x="0" y="0"/>
            <a:chExt cx="1152" cy="1152"/>
          </a:xfrm>
        </p:grpSpPr>
        <p:sp>
          <p:nvSpPr>
            <p:cNvPr id="12328" name="AutoShape 41"/>
            <p:cNvSpPr/>
            <p:nvPr>
              <p:custDataLst>
                <p:tags r:id="rId29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rgbClr val="00F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29" name="Line 42"/>
            <p:cNvSpPr/>
            <p:nvPr>
              <p:custDataLst>
                <p:tags r:id="rId30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30" name="Line 43"/>
            <p:cNvSpPr/>
            <p:nvPr>
              <p:custDataLst>
                <p:tags r:id="rId31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31" name="Line 44"/>
            <p:cNvSpPr/>
            <p:nvPr>
              <p:custDataLst>
                <p:tags r:id="rId32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34" name="Group 47"/>
          <p:cNvGrpSpPr/>
          <p:nvPr>
            <p:custDataLst>
              <p:tags r:id="rId33"/>
            </p:custDataLst>
          </p:nvPr>
        </p:nvGrpSpPr>
        <p:grpSpPr>
          <a:xfrm rot="0">
            <a:off x="838200" y="2195830"/>
            <a:ext cx="1718945" cy="1718945"/>
            <a:chOff x="0" y="0"/>
            <a:chExt cx="1152" cy="1152"/>
          </a:xfrm>
        </p:grpSpPr>
        <p:sp>
          <p:nvSpPr>
            <p:cNvPr id="12335" name="AutoShape 48"/>
            <p:cNvSpPr/>
            <p:nvPr>
              <p:custDataLst>
                <p:tags r:id="rId34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rgbClr val="00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36" name="Line 49"/>
            <p:cNvSpPr/>
            <p:nvPr>
              <p:custDataLst>
                <p:tags r:id="rId35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37" name="Line 50"/>
            <p:cNvSpPr/>
            <p:nvPr>
              <p:custDataLst>
                <p:tags r:id="rId36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38" name="Line 51"/>
            <p:cNvSpPr/>
            <p:nvPr>
              <p:custDataLst>
                <p:tags r:id="rId37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41" name="Group 54"/>
          <p:cNvGrpSpPr/>
          <p:nvPr>
            <p:custDataLst>
              <p:tags r:id="rId38"/>
            </p:custDataLst>
          </p:nvPr>
        </p:nvGrpSpPr>
        <p:grpSpPr>
          <a:xfrm rot="0">
            <a:off x="842645" y="3495675"/>
            <a:ext cx="1718945" cy="1718945"/>
            <a:chOff x="0" y="0"/>
            <a:chExt cx="1152" cy="1152"/>
          </a:xfrm>
        </p:grpSpPr>
        <p:sp>
          <p:nvSpPr>
            <p:cNvPr id="12342" name="AutoShape 55"/>
            <p:cNvSpPr/>
            <p:nvPr>
              <p:custDataLst>
                <p:tags r:id="rId39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rgbClr val="FFF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43" name="Line 56"/>
            <p:cNvSpPr/>
            <p:nvPr>
              <p:custDataLst>
                <p:tags r:id="rId40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44" name="Line 57"/>
            <p:cNvSpPr/>
            <p:nvPr>
              <p:custDataLst>
                <p:tags r:id="rId41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45" name="Line 58"/>
            <p:cNvSpPr/>
            <p:nvPr>
              <p:custDataLst>
                <p:tags r:id="rId42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48" name="Group 61"/>
          <p:cNvGrpSpPr/>
          <p:nvPr>
            <p:custDataLst>
              <p:tags r:id="rId43"/>
            </p:custDataLst>
          </p:nvPr>
        </p:nvGrpSpPr>
        <p:grpSpPr>
          <a:xfrm rot="0">
            <a:off x="4643755" y="4152900"/>
            <a:ext cx="1718945" cy="1718945"/>
            <a:chOff x="0" y="0"/>
            <a:chExt cx="1152" cy="1152"/>
          </a:xfrm>
        </p:grpSpPr>
        <p:sp>
          <p:nvSpPr>
            <p:cNvPr id="12349" name="AutoShape 62"/>
            <p:cNvSpPr/>
            <p:nvPr>
              <p:custDataLst>
                <p:tags r:id="rId44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50" name="Line 63"/>
            <p:cNvSpPr/>
            <p:nvPr>
              <p:custDataLst>
                <p:tags r:id="rId45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51" name="Line 64"/>
            <p:cNvSpPr/>
            <p:nvPr>
              <p:custDataLst>
                <p:tags r:id="rId46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52" name="Line 65"/>
            <p:cNvSpPr/>
            <p:nvPr>
              <p:custDataLst>
                <p:tags r:id="rId47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30787" name="Oval 67"/>
          <p:cNvSpPr/>
          <p:nvPr>
            <p:custDataLst>
              <p:tags r:id="rId48"/>
            </p:custDataLst>
          </p:nvPr>
        </p:nvSpPr>
        <p:spPr>
          <a:xfrm>
            <a:off x="7600954" y="4005143"/>
            <a:ext cx="561858" cy="561858"/>
          </a:xfrm>
          <a:prstGeom prst="ellipse">
            <a:avLst/>
          </a:prstGeom>
          <a:gradFill rotWithShape="0">
            <a:gsLst>
              <a:gs pos="0">
                <a:srgbClr val="FF0066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noFill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356" name="Group 69"/>
          <p:cNvGrpSpPr/>
          <p:nvPr>
            <p:custDataLst>
              <p:tags r:id="rId49"/>
            </p:custDataLst>
          </p:nvPr>
        </p:nvGrpSpPr>
        <p:grpSpPr>
          <a:xfrm rot="0">
            <a:off x="4643755" y="2857500"/>
            <a:ext cx="1718945" cy="1718945"/>
            <a:chOff x="0" y="0"/>
            <a:chExt cx="1152" cy="1152"/>
          </a:xfrm>
        </p:grpSpPr>
        <p:sp>
          <p:nvSpPr>
            <p:cNvPr id="12357" name="AutoShape 70"/>
            <p:cNvSpPr/>
            <p:nvPr>
              <p:custDataLst>
                <p:tags r:id="rId50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58" name="Line 71"/>
            <p:cNvSpPr/>
            <p:nvPr>
              <p:custDataLst>
                <p:tags r:id="rId51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59" name="Line 72"/>
            <p:cNvSpPr/>
            <p:nvPr>
              <p:custDataLst>
                <p:tags r:id="rId52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60" name="Line 73"/>
            <p:cNvSpPr/>
            <p:nvPr>
              <p:custDataLst>
                <p:tags r:id="rId53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63" name="Group 76"/>
          <p:cNvGrpSpPr/>
          <p:nvPr>
            <p:custDataLst>
              <p:tags r:id="rId54"/>
            </p:custDataLst>
          </p:nvPr>
        </p:nvGrpSpPr>
        <p:grpSpPr>
          <a:xfrm rot="0">
            <a:off x="7139305" y="509905"/>
            <a:ext cx="1718945" cy="1718945"/>
            <a:chOff x="0" y="0"/>
            <a:chExt cx="1152" cy="1152"/>
          </a:xfrm>
        </p:grpSpPr>
        <p:sp>
          <p:nvSpPr>
            <p:cNvPr id="12364" name="AutoShape 77"/>
            <p:cNvSpPr/>
            <p:nvPr>
              <p:custDataLst>
                <p:tags r:id="rId55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65" name="Line 78"/>
            <p:cNvSpPr/>
            <p:nvPr>
              <p:custDataLst>
                <p:tags r:id="rId56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66" name="Line 79"/>
            <p:cNvSpPr/>
            <p:nvPr>
              <p:custDataLst>
                <p:tags r:id="rId57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67" name="Line 80"/>
            <p:cNvSpPr/>
            <p:nvPr>
              <p:custDataLst>
                <p:tags r:id="rId58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70" name="Group 83"/>
          <p:cNvGrpSpPr/>
          <p:nvPr>
            <p:custDataLst>
              <p:tags r:id="rId59"/>
            </p:custDataLst>
          </p:nvPr>
        </p:nvGrpSpPr>
        <p:grpSpPr>
          <a:xfrm rot="0">
            <a:off x="5842635" y="509905"/>
            <a:ext cx="1718945" cy="1718945"/>
            <a:chOff x="0" y="0"/>
            <a:chExt cx="1152" cy="1152"/>
          </a:xfrm>
        </p:grpSpPr>
        <p:sp>
          <p:nvSpPr>
            <p:cNvPr id="12371" name="AutoShape 84"/>
            <p:cNvSpPr/>
            <p:nvPr>
              <p:custDataLst>
                <p:tags r:id="rId60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72" name="Line 85"/>
            <p:cNvSpPr/>
            <p:nvPr>
              <p:custDataLst>
                <p:tags r:id="rId61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73" name="Line 86"/>
            <p:cNvSpPr/>
            <p:nvPr>
              <p:custDataLst>
                <p:tags r:id="rId62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74" name="Line 87"/>
            <p:cNvSpPr/>
            <p:nvPr>
              <p:custDataLst>
                <p:tags r:id="rId63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77" name="Group 91"/>
          <p:cNvGrpSpPr/>
          <p:nvPr>
            <p:custDataLst>
              <p:tags r:id="rId64"/>
            </p:custDataLst>
          </p:nvPr>
        </p:nvGrpSpPr>
        <p:grpSpPr>
          <a:xfrm rot="0">
            <a:off x="5417185" y="924560"/>
            <a:ext cx="1718945" cy="1718945"/>
            <a:chOff x="0" y="0"/>
            <a:chExt cx="1152" cy="1152"/>
          </a:xfrm>
        </p:grpSpPr>
        <p:sp>
          <p:nvSpPr>
            <p:cNvPr id="12378" name="AutoShape 92"/>
            <p:cNvSpPr/>
            <p:nvPr>
              <p:custDataLst>
                <p:tags r:id="rId65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rgbClr val="FF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79" name="Line 93"/>
            <p:cNvSpPr/>
            <p:nvPr>
              <p:custDataLst>
                <p:tags r:id="rId66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rgbClr val="FF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80" name="Line 94"/>
            <p:cNvSpPr/>
            <p:nvPr>
              <p:custDataLst>
                <p:tags r:id="rId67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rgbClr val="FF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81" name="Line 95"/>
            <p:cNvSpPr/>
            <p:nvPr>
              <p:custDataLst>
                <p:tags r:id="rId68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rgbClr val="FF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84" name="Group 98"/>
          <p:cNvGrpSpPr/>
          <p:nvPr>
            <p:custDataLst>
              <p:tags r:id="rId69"/>
            </p:custDataLst>
          </p:nvPr>
        </p:nvGrpSpPr>
        <p:grpSpPr>
          <a:xfrm rot="0">
            <a:off x="6707505" y="924560"/>
            <a:ext cx="1718945" cy="1718945"/>
            <a:chOff x="0" y="0"/>
            <a:chExt cx="1152" cy="1152"/>
          </a:xfrm>
        </p:grpSpPr>
        <p:sp>
          <p:nvSpPr>
            <p:cNvPr id="12385" name="AutoShape 99"/>
            <p:cNvSpPr/>
            <p:nvPr>
              <p:custDataLst>
                <p:tags r:id="rId70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rgbClr val="FF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86" name="Line 100"/>
            <p:cNvSpPr/>
            <p:nvPr>
              <p:custDataLst>
                <p:tags r:id="rId71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rgbClr val="FF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87" name="Line 101"/>
            <p:cNvSpPr/>
            <p:nvPr>
              <p:custDataLst>
                <p:tags r:id="rId72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rgbClr val="FF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88" name="Line 102"/>
            <p:cNvSpPr/>
            <p:nvPr>
              <p:custDataLst>
                <p:tags r:id="rId73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rgbClr val="FF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392" name="Group 106"/>
          <p:cNvGrpSpPr/>
          <p:nvPr>
            <p:custDataLst>
              <p:tags r:id="rId74"/>
            </p:custDataLst>
          </p:nvPr>
        </p:nvGrpSpPr>
        <p:grpSpPr>
          <a:xfrm rot="0">
            <a:off x="7067550" y="3424555"/>
            <a:ext cx="1718945" cy="1718945"/>
            <a:chOff x="0" y="0"/>
            <a:chExt cx="1152" cy="1152"/>
          </a:xfrm>
        </p:grpSpPr>
        <p:sp>
          <p:nvSpPr>
            <p:cNvPr id="12393" name="AutoShape 107"/>
            <p:cNvSpPr/>
            <p:nvPr>
              <p:custDataLst>
                <p:tags r:id="rId75"/>
              </p:custDataLst>
            </p:nvPr>
          </p:nvSpPr>
          <p:spPr>
            <a:xfrm>
              <a:off x="0" y="0"/>
              <a:ext cx="1152" cy="1152"/>
            </a:xfrm>
            <a:prstGeom prst="cube">
              <a:avLst>
                <a:gd name="adj" fmla="val 25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94" name="Line 108"/>
            <p:cNvSpPr/>
            <p:nvPr>
              <p:custDataLst>
                <p:tags r:id="rId76"/>
              </p:custDataLst>
            </p:nvPr>
          </p:nvSpPr>
          <p:spPr>
            <a:xfrm>
              <a:off x="288" y="864"/>
              <a:ext cx="864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95" name="Line 109"/>
            <p:cNvSpPr/>
            <p:nvPr>
              <p:custDataLst>
                <p:tags r:id="rId77"/>
              </p:custDataLst>
            </p:nvPr>
          </p:nvSpPr>
          <p:spPr>
            <a:xfrm rot="5400000">
              <a:off x="-143" y="426"/>
              <a:ext cx="864" cy="1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396" name="Line 110"/>
            <p:cNvSpPr/>
            <p:nvPr>
              <p:custDataLst>
                <p:tags r:id="rId78"/>
              </p:custDataLst>
            </p:nvPr>
          </p:nvSpPr>
          <p:spPr>
            <a:xfrm flipH="1">
              <a:off x="0" y="864"/>
              <a:ext cx="288" cy="288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30832" name="Text Box 112"/>
          <p:cNvSpPr txBox="1"/>
          <p:nvPr>
            <p:custDataLst>
              <p:tags r:id="rId79"/>
            </p:custDataLst>
          </p:nvPr>
        </p:nvSpPr>
        <p:spPr>
          <a:xfrm>
            <a:off x="7215272" y="5357411"/>
            <a:ext cx="1725254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体心：</a:t>
            </a:r>
            <a:r>
              <a:rPr lang="en-US" altLang="zh-CN" sz="32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endParaRPr lang="en-US" altLang="zh-CN" sz="32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0833" name="Text Box 113"/>
          <p:cNvSpPr txBox="1"/>
          <p:nvPr>
            <p:custDataLst>
              <p:tags r:id="rId80"/>
            </p:custDataLst>
          </p:nvPr>
        </p:nvSpPr>
        <p:spPr>
          <a:xfrm>
            <a:off x="4356780" y="6000214"/>
            <a:ext cx="244582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面心：</a:t>
            </a:r>
            <a:r>
              <a:rPr lang="en-US" altLang="zh-CN" sz="32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1/2</a:t>
            </a:r>
            <a:endParaRPr lang="en-US" altLang="zh-CN" sz="32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0834" name="Text Box 114"/>
          <p:cNvSpPr txBox="1"/>
          <p:nvPr>
            <p:custDataLst>
              <p:tags r:id="rId81"/>
            </p:custDataLst>
          </p:nvPr>
        </p:nvSpPr>
        <p:spPr>
          <a:xfrm>
            <a:off x="765016" y="5287576"/>
            <a:ext cx="2591848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顶点：</a:t>
            </a:r>
            <a:r>
              <a:rPr lang="en-US" altLang="zh-CN" sz="36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1/8</a:t>
            </a:r>
            <a:endParaRPr lang="en-US" altLang="zh-CN" sz="36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0835" name="Text Box 115"/>
          <p:cNvSpPr txBox="1"/>
          <p:nvPr>
            <p:custDataLst>
              <p:tags r:id="rId82"/>
            </p:custDataLst>
          </p:nvPr>
        </p:nvSpPr>
        <p:spPr>
          <a:xfrm>
            <a:off x="4526600" y="348243"/>
            <a:ext cx="1296718" cy="13220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棱边：</a:t>
            </a:r>
            <a:endParaRPr lang="zh-CN" altLang="en-US" sz="32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1/4</a:t>
            </a:r>
            <a:endParaRPr lang="en-US" altLang="zh-CN" sz="32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0836" name="Oval 116"/>
          <p:cNvSpPr/>
          <p:nvPr>
            <p:custDataLst>
              <p:tags r:id="rId83"/>
            </p:custDataLst>
          </p:nvPr>
        </p:nvSpPr>
        <p:spPr>
          <a:xfrm>
            <a:off x="6927995" y="1402185"/>
            <a:ext cx="431710" cy="538050"/>
          </a:xfrm>
          <a:prstGeom prst="ellipse">
            <a:avLst/>
          </a:prstGeom>
          <a:gradFill rotWithShape="0">
            <a:gsLst>
              <a:gs pos="0">
                <a:srgbClr val="FF0066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noFill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0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ldLvl="0" animBg="1"/>
      <p:bldP spid="30787" grpId="0" bldLvl="0" animBg="1"/>
      <p:bldP spid="30832" grpId="0"/>
      <p:bldP spid="30833" grpId="0"/>
      <p:bldP spid="30834" grpId="0"/>
      <p:bldP spid="30835" grpId="0"/>
      <p:bldP spid="3083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100" name="Object 8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430" y="336550"/>
          <a:ext cx="3011805" cy="1252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" r:id="rId2" imgW="3568700" imgH="1244600" progId="Photoshop.Image.7">
                  <p:embed/>
                </p:oleObj>
              </mc:Choice>
              <mc:Fallback>
                <p:oleObj name="" r:id="rId2" imgW="3568700" imgH="1244600" progId="Photoshop.Image.7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30" y="336550"/>
                        <a:ext cx="3011805" cy="12522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4625" y="1055370"/>
            <a:ext cx="2181860" cy="20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023235" y="459105"/>
            <a:ext cx="5361940" cy="891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zh-CN" sz="260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铜晶胞</a:t>
            </a:r>
            <a:r>
              <a:rPr lang="en-US" altLang="zh-CN" sz="2600">
                <a:latin typeface="Times New Roman" panose="02020603050405020304"/>
                <a:ea typeface="微软雅黑" panose="020B0503020204020204" charset="-122"/>
                <a:sym typeface="+mn-ea"/>
              </a:rPr>
              <a:t>(</a:t>
            </a:r>
            <a:r>
              <a:rPr lang="zh-CN" altLang="zh-CN" sz="260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如下图所示</a:t>
            </a:r>
            <a:r>
              <a:rPr lang="en-US" altLang="zh-CN" sz="2600">
                <a:latin typeface="Times New Roman" panose="02020603050405020304"/>
                <a:ea typeface="微软雅黑" panose="020B0503020204020204" charset="-122"/>
                <a:sym typeface="+mn-ea"/>
              </a:rPr>
              <a:t>)</a:t>
            </a:r>
            <a:r>
              <a:rPr lang="zh-CN" altLang="zh-CN" sz="260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中的原子数</a:t>
            </a:r>
            <a:r>
              <a:rPr lang="zh-CN" altLang="zh-CN" sz="26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为</a:t>
            </a:r>
            <a:r>
              <a:rPr lang="en-US" altLang="zh-CN" sz="26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__________________</a:t>
            </a:r>
            <a:r>
              <a:rPr lang="zh-CN" altLang="en-US" sz="26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。</a:t>
            </a:r>
            <a:endParaRPr lang="zh-CN" altLang="en-US" sz="2600" smtClean="0">
              <a:latin typeface="Times New Roman" panose="02020603050405020304"/>
              <a:ea typeface="微软雅黑" panose="020B0503020204020204" charset="-122"/>
              <a:cs typeface="Times New Roman" panose="02020603050405020304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573405" y="4937125"/>
            <a:ext cx="7111365" cy="192087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 algn="l"/>
              </a:tabLst>
            </a:pPr>
            <a:r>
              <a:rPr lang="en-US" altLang="zh-CN" sz="2600" kern="100">
                <a:latin typeface="Times New Roman" panose="02020603050405020304"/>
                <a:ea typeface="微软雅黑" panose="020B0503020204020204" charset="-122"/>
                <a:cs typeface="Courier New" panose="02070309020205020404"/>
              </a:rPr>
              <a:t>a.</a:t>
            </a:r>
            <a:r>
              <a:rPr lang="zh-CN" altLang="zh-CN" sz="2600" kern="10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晶胞的顶角原子</a:t>
            </a:r>
            <a:r>
              <a:rPr lang="zh-CN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是</a:t>
            </a:r>
            <a:r>
              <a:rPr lang="en-US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Times New Roman" panose="02020603050405020304"/>
              </a:rPr>
              <a:t>____</a:t>
            </a:r>
            <a:r>
              <a:rPr lang="zh-CN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个</a:t>
            </a:r>
            <a:r>
              <a:rPr lang="zh-CN" altLang="zh-CN" sz="2600" kern="10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晶胞共用的；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 algn="l"/>
              </a:tabLst>
            </a:pPr>
            <a:r>
              <a:rPr lang="en-US" altLang="zh-CN" sz="2600" kern="100">
                <a:latin typeface="Times New Roman" panose="02020603050405020304"/>
                <a:ea typeface="微软雅黑" panose="020B0503020204020204" charset="-122"/>
                <a:cs typeface="Courier New" panose="02070309020205020404"/>
              </a:rPr>
              <a:t>b.</a:t>
            </a:r>
            <a:r>
              <a:rPr lang="zh-CN" altLang="zh-CN" sz="2600" kern="10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晶胞棱上的原子</a:t>
            </a:r>
            <a:r>
              <a:rPr lang="zh-CN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是</a:t>
            </a:r>
            <a:r>
              <a:rPr lang="en-US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Times New Roman" panose="02020603050405020304"/>
              </a:rPr>
              <a:t>____</a:t>
            </a:r>
            <a:r>
              <a:rPr lang="zh-CN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个</a:t>
            </a:r>
            <a:r>
              <a:rPr lang="zh-CN" altLang="zh-CN" sz="2600" kern="10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晶胞共用的；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 algn="l"/>
              </a:tabLst>
            </a:pPr>
            <a:r>
              <a:rPr lang="en-US" altLang="zh-CN" sz="2600" kern="100">
                <a:latin typeface="Times New Roman" panose="02020603050405020304"/>
                <a:ea typeface="微软雅黑" panose="020B0503020204020204" charset="-122"/>
                <a:cs typeface="Courier New" panose="02070309020205020404"/>
              </a:rPr>
              <a:t>c.</a:t>
            </a:r>
            <a:r>
              <a:rPr lang="zh-CN" altLang="zh-CN" sz="2600" kern="10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晶胞面上的原子</a:t>
            </a:r>
            <a:r>
              <a:rPr lang="zh-CN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是</a:t>
            </a:r>
            <a:r>
              <a:rPr lang="en-US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Times New Roman" panose="02020603050405020304"/>
              </a:rPr>
              <a:t>____</a:t>
            </a:r>
            <a:r>
              <a:rPr lang="zh-CN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个</a:t>
            </a:r>
            <a:r>
              <a:rPr lang="zh-CN" altLang="zh-CN" sz="2600" kern="10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晶胞共用的</a:t>
            </a:r>
            <a:r>
              <a:rPr lang="zh-CN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。</a:t>
            </a:r>
            <a:r>
              <a:rPr lang="en-US" altLang="zh-CN" sz="2600" kern="100" smtClean="0">
                <a:latin typeface="Times New Roman" panose="02020603050405020304"/>
                <a:ea typeface="微软雅黑" panose="020B0503020204020204" charset="-122"/>
                <a:cs typeface="Times New Roman" panose="02020603050405020304"/>
              </a:rPr>
              <a:t>   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964" y="3470987"/>
            <a:ext cx="5774467" cy="137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>
            <p:custDataLst>
              <p:tags r:id="rId9"/>
            </p:custDataLst>
          </p:nvPr>
        </p:nvSpPr>
        <p:spPr>
          <a:xfrm>
            <a:off x="3748642" y="4991040"/>
            <a:ext cx="351378" cy="492443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2600" kern="100">
                <a:solidFill>
                  <a:srgbClr val="C00000"/>
                </a:solidFill>
                <a:latin typeface="Times New Roman" panose="02020603050405020304"/>
                <a:ea typeface="微软雅黑" panose="020B0503020204020204" charset="-122"/>
                <a:cs typeface="Courier New" panose="02070309020205020404"/>
                <a:sym typeface="Times New Roman" panose="02020603050405020304"/>
              </a:rPr>
              <a:t>8</a:t>
            </a:r>
            <a:endParaRPr lang="zh-CN" altLang="en-US" sz="2600">
              <a:solidFill>
                <a:srgbClr val="C00000"/>
              </a:solidFill>
              <a:latin typeface="Times New Roman" panose="02020603050405020304"/>
              <a:ea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4" name="矩形 3"/>
          <p:cNvSpPr/>
          <p:nvPr>
            <p:custDataLst>
              <p:tags r:id="rId10"/>
            </p:custDataLst>
          </p:nvPr>
        </p:nvSpPr>
        <p:spPr>
          <a:xfrm>
            <a:off x="3786771" y="5584429"/>
            <a:ext cx="351378" cy="492443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2600" kern="100">
                <a:solidFill>
                  <a:srgbClr val="C00000"/>
                </a:solidFill>
                <a:latin typeface="Times New Roman" panose="02020603050405020304"/>
                <a:ea typeface="微软雅黑" panose="020B0503020204020204" charset="-122"/>
                <a:cs typeface="Courier New" panose="02070309020205020404"/>
                <a:sym typeface="Times New Roman" panose="02020603050405020304"/>
              </a:rPr>
              <a:t>4</a:t>
            </a:r>
            <a:endParaRPr lang="zh-CN" altLang="en-US" sz="2600">
              <a:solidFill>
                <a:srgbClr val="C00000"/>
              </a:solidFill>
              <a:latin typeface="Times New Roman" panose="02020603050405020304"/>
              <a:ea typeface="微软雅黑" panose="020B0503020204020204" charset="-122"/>
              <a:sym typeface="Times New Roman" panose="02020603050405020304"/>
            </a:endParaRPr>
          </a:p>
        </p:txBody>
      </p:sp>
      <p:sp>
        <p:nvSpPr>
          <p:cNvPr id="5" name="矩形 4"/>
          <p:cNvSpPr/>
          <p:nvPr>
            <p:custDataLst>
              <p:tags r:id="rId11"/>
            </p:custDataLst>
          </p:nvPr>
        </p:nvSpPr>
        <p:spPr>
          <a:xfrm>
            <a:off x="3771005" y="6193584"/>
            <a:ext cx="351378" cy="492443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2600" kern="100">
                <a:solidFill>
                  <a:srgbClr val="C00000"/>
                </a:solidFill>
                <a:latin typeface="Times New Roman" panose="02020603050405020304"/>
                <a:ea typeface="微软雅黑" panose="020B0503020204020204" charset="-122"/>
                <a:cs typeface="Courier New" panose="02070309020205020404"/>
                <a:sym typeface="Times New Roman" panose="02020603050405020304"/>
              </a:rPr>
              <a:t>2</a:t>
            </a:r>
            <a:endParaRPr lang="zh-CN" altLang="en-US" sz="2600">
              <a:solidFill>
                <a:srgbClr val="C00000"/>
              </a:solidFill>
              <a:latin typeface="Times New Roman" panose="02020603050405020304"/>
              <a:ea typeface="微软雅黑" panose="020B0503020204020204" charset="-122"/>
              <a:sym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2999" y="3151698"/>
            <a:ext cx="821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粒子</a:t>
            </a:r>
            <a:endParaRPr lang="zh-CN" altLang="en-US" sz="2400"/>
          </a:p>
        </p:txBody>
      </p:sp>
      <p:sp>
        <p:nvSpPr>
          <p:cNvPr id="6" name="左大括号 5"/>
          <p:cNvSpPr/>
          <p:nvPr>
            <p:custDataLst>
              <p:tags r:id="rId2"/>
            </p:custDataLst>
          </p:nvPr>
        </p:nvSpPr>
        <p:spPr>
          <a:xfrm>
            <a:off x="748617" y="1878408"/>
            <a:ext cx="278295" cy="2981739"/>
          </a:xfrm>
          <a:prstGeom prst="leftBrace">
            <a:avLst>
              <a:gd name="adj1" fmla="val 8333"/>
              <a:gd name="adj2" fmla="val 5088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1066629" y="1647575"/>
            <a:ext cx="1418068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zh-CN" altLang="en-US" sz="2400"/>
              <a:t>位于顶点</a:t>
            </a:r>
            <a:endParaRPr lang="zh-CN" altLang="en-US" sz="2400"/>
          </a:p>
        </p:txBody>
      </p:sp>
      <p:cxnSp>
        <p:nvCxnSpPr>
          <p:cNvPr id="8" name="直接箭头连接符 7"/>
          <p:cNvCxnSpPr>
            <a:stCxn id="19" idx="3"/>
          </p:cNvCxnSpPr>
          <p:nvPr>
            <p:custDataLst>
              <p:tags r:id="rId4"/>
            </p:custDataLst>
          </p:nvPr>
        </p:nvCxnSpPr>
        <p:spPr>
          <a:xfrm>
            <a:off x="2484697" y="1878408"/>
            <a:ext cx="397564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5803" y="1439633"/>
            <a:ext cx="3615910" cy="352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/>
            </p:nvSpPr>
            <p:spPr>
              <a:xfrm>
                <a:off x="2903110" y="1488654"/>
                <a:ext cx="2072992" cy="68416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chemeClr val="accent1"/>
                            </a:solidFill>
                            <a:latin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b="0" i="0" smtClean="0">
                            <a:solidFill>
                              <a:schemeClr val="accent1"/>
                            </a:solidFill>
                            <a:latin typeface="Cambria Math" panose="02040503050406030204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0" smtClean="0">
                            <a:solidFill>
                              <a:schemeClr val="accent1"/>
                            </a:solidFill>
                            <a:latin typeface="Cambria Math" panose="02040503050406030204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en-US" sz="2400">
                    <a:solidFill>
                      <a:schemeClr val="accent1"/>
                    </a:solidFill>
                  </a:rPr>
                  <a:t> 属于该晶胞</a:t>
                </a:r>
                <a:endParaRPr lang="zh-CN" altLang="en-US" sz="240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110" y="1488654"/>
                <a:ext cx="2072992" cy="684162"/>
              </a:xfrm>
              <a:prstGeom prst="rect">
                <a:avLst/>
              </a:prstGeom>
              <a:blipFill rotWithShape="1">
                <a:blip r:embed="rId7"/>
                <a:stretch>
                  <a:fillRect l="-25" t="-31" r="12" b="70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5909730" y="1439633"/>
            <a:ext cx="450574" cy="31535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1066629" y="2639884"/>
            <a:ext cx="1418068" cy="461665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p>
            <a:r>
              <a:rPr lang="zh-CN" altLang="en-US" sz="2400"/>
              <a:t>位于棱上</a:t>
            </a:r>
            <a:endParaRPr lang="zh-CN" altLang="en-US" sz="2400"/>
          </a:p>
        </p:txBody>
      </p:sp>
      <p:cxnSp>
        <p:nvCxnSpPr>
          <p:cNvPr id="30" name="直接箭头连接符 29"/>
          <p:cNvCxnSpPr>
            <a:stCxn id="26" idx="3"/>
          </p:cNvCxnSpPr>
          <p:nvPr>
            <p:custDataLst>
              <p:tags r:id="rId10"/>
            </p:custDataLst>
          </p:nvPr>
        </p:nvCxnSpPr>
        <p:spPr>
          <a:xfrm>
            <a:off x="2484697" y="2870717"/>
            <a:ext cx="397564" cy="4917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文本框 3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2903110" y="2485880"/>
                <a:ext cx="2072992" cy="68416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chemeClr val="accent4"/>
                            </a:solidFill>
                            <a:latin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b="0" i="0" smtClean="0">
                            <a:solidFill>
                              <a:schemeClr val="accent4"/>
                            </a:solidFill>
                            <a:latin typeface="Cambria Math" panose="02040503050406030204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0" smtClean="0">
                            <a:solidFill>
                              <a:schemeClr val="accent4"/>
                            </a:solidFill>
                            <a:latin typeface="Cambria Math" panose="0204050305040603020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2400">
                    <a:solidFill>
                      <a:schemeClr val="accent4"/>
                    </a:solidFill>
                  </a:rPr>
                  <a:t> 属于该晶胞</a:t>
                </a:r>
                <a:endParaRPr lang="zh-CN" altLang="en-US" sz="2400">
                  <a:solidFill>
                    <a:schemeClr val="accent4"/>
                  </a:solidFill>
                </a:endParaRPr>
              </a:p>
            </p:txBody>
          </p:sp>
        </mc:Choice>
        <mc:Fallback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2903110" y="2485880"/>
                <a:ext cx="2072992" cy="684162"/>
              </a:xfrm>
              <a:prstGeom prst="rect">
                <a:avLst/>
              </a:prstGeom>
              <a:blipFill rotWithShape="1">
                <a:blip r:embed="rId13"/>
                <a:stretch>
                  <a:fillRect l="-25" t="-72" r="12" b="1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椭圆 32"/>
          <p:cNvSpPr/>
          <p:nvPr>
            <p:custDataLst>
              <p:tags r:id="rId14"/>
            </p:custDataLst>
          </p:nvPr>
        </p:nvSpPr>
        <p:spPr>
          <a:xfrm>
            <a:off x="5578427" y="1735096"/>
            <a:ext cx="450574" cy="315354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文本框 33"/>
          <p:cNvSpPr txBox="1"/>
          <p:nvPr>
            <p:custDataLst>
              <p:tags r:id="rId15"/>
            </p:custDataLst>
          </p:nvPr>
        </p:nvSpPr>
        <p:spPr>
          <a:xfrm>
            <a:off x="1066629" y="3632193"/>
            <a:ext cx="1418068" cy="461665"/>
          </a:xfrm>
          <a:prstGeom prst="rect">
            <a:avLst/>
          </a:prstGeom>
          <a:noFill/>
          <a:ln w="28575">
            <a:solidFill>
              <a:srgbClr val="D46112"/>
            </a:solidFill>
          </a:ln>
        </p:spPr>
        <p:txBody>
          <a:bodyPr wrap="square" rtlCol="0">
            <a:spAutoFit/>
          </a:bodyPr>
          <a:p>
            <a:r>
              <a:rPr lang="zh-CN" altLang="en-US" sz="2400"/>
              <a:t>位于面上</a:t>
            </a:r>
            <a:endParaRPr lang="zh-CN" altLang="en-US" sz="2400"/>
          </a:p>
        </p:txBody>
      </p:sp>
      <p:cxnSp>
        <p:nvCxnSpPr>
          <p:cNvPr id="35" name="直接箭头连接符 34"/>
          <p:cNvCxnSpPr>
            <a:stCxn id="34" idx="3"/>
          </p:cNvCxnSpPr>
          <p:nvPr>
            <p:custDataLst>
              <p:tags r:id="rId16"/>
            </p:custDataLst>
          </p:nvPr>
        </p:nvCxnSpPr>
        <p:spPr>
          <a:xfrm flipV="1">
            <a:off x="2484697" y="3857377"/>
            <a:ext cx="371057" cy="5649"/>
          </a:xfrm>
          <a:prstGeom prst="straightConnector1">
            <a:avLst/>
          </a:prstGeom>
          <a:ln w="28575">
            <a:solidFill>
              <a:srgbClr val="D4611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文本框 3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2903110" y="3515538"/>
                <a:ext cx="2072992" cy="68416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D46112"/>
                            </a:solidFill>
                            <a:latin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b="0" i="0" smtClean="0">
                            <a:solidFill>
                              <a:srgbClr val="D46112"/>
                            </a:solidFill>
                            <a:latin typeface="Cambria Math" panose="02040503050406030204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0" smtClean="0">
                            <a:solidFill>
                              <a:srgbClr val="D46112"/>
                            </a:solidFill>
                            <a:latin typeface="Cambria Math" panose="0204050305040603020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400">
                    <a:solidFill>
                      <a:srgbClr val="D46112"/>
                    </a:solidFill>
                  </a:rPr>
                  <a:t> 属于该晶胞</a:t>
                </a:r>
                <a:endParaRPr lang="zh-CN" altLang="en-US" sz="2400">
                  <a:solidFill>
                    <a:srgbClr val="D46112"/>
                  </a:solidFill>
                </a:endParaRPr>
              </a:p>
            </p:txBody>
          </p:sp>
        </mc:Choice>
        <mc:Fallback>
          <p:sp>
            <p:nvSpPr>
              <p:cNvPr id="36" name="文本框 3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2903110" y="3515538"/>
                <a:ext cx="2072992" cy="684162"/>
              </a:xfrm>
              <a:prstGeom prst="rect">
                <a:avLst/>
              </a:prstGeom>
              <a:blipFill rotWithShape="1">
                <a:blip r:embed="rId19"/>
                <a:stretch>
                  <a:fillRect l="-25" t="-26" r="12" b="6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椭圆 36"/>
          <p:cNvSpPr/>
          <p:nvPr>
            <p:custDataLst>
              <p:tags r:id="rId20"/>
            </p:custDataLst>
          </p:nvPr>
        </p:nvSpPr>
        <p:spPr>
          <a:xfrm>
            <a:off x="6858227" y="1736117"/>
            <a:ext cx="450574" cy="315354"/>
          </a:xfrm>
          <a:prstGeom prst="ellipse">
            <a:avLst/>
          </a:prstGeom>
          <a:noFill/>
          <a:ln w="28575">
            <a:solidFill>
              <a:srgbClr val="D461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文本框 37"/>
          <p:cNvSpPr txBox="1"/>
          <p:nvPr>
            <p:custDataLst>
              <p:tags r:id="rId21"/>
            </p:custDataLst>
          </p:nvPr>
        </p:nvSpPr>
        <p:spPr>
          <a:xfrm>
            <a:off x="1066629" y="4624502"/>
            <a:ext cx="1418068" cy="461665"/>
          </a:xfrm>
          <a:prstGeom prst="rect">
            <a:avLst/>
          </a:prstGeom>
          <a:noFill/>
          <a:ln w="28575">
            <a:solidFill>
              <a:srgbClr val="07AFD7"/>
            </a:solidFill>
          </a:ln>
        </p:spPr>
        <p:txBody>
          <a:bodyPr wrap="square" rtlCol="0">
            <a:spAutoFit/>
          </a:bodyPr>
          <a:p>
            <a:r>
              <a:rPr lang="zh-CN" altLang="en-US" sz="2400"/>
              <a:t>位于内部</a:t>
            </a:r>
            <a:endParaRPr lang="zh-CN" altLang="en-US" sz="2400"/>
          </a:p>
        </p:txBody>
      </p:sp>
      <p:cxnSp>
        <p:nvCxnSpPr>
          <p:cNvPr id="39" name="直接箭头连接符 38"/>
          <p:cNvCxnSpPr>
            <a:stCxn id="38" idx="3"/>
          </p:cNvCxnSpPr>
          <p:nvPr>
            <p:custDataLst>
              <p:tags r:id="rId22"/>
            </p:custDataLst>
          </p:nvPr>
        </p:nvCxnSpPr>
        <p:spPr>
          <a:xfrm>
            <a:off x="2484697" y="4855335"/>
            <a:ext cx="397564" cy="0"/>
          </a:xfrm>
          <a:prstGeom prst="straightConnector1">
            <a:avLst/>
          </a:prstGeom>
          <a:ln w="28575">
            <a:solidFill>
              <a:srgbClr val="07AF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文本框 39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2882261" y="4624502"/>
                <a:ext cx="2072992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07AFD7"/>
                        </a:solidFill>
                        <a:latin typeface="Cambria Math" panose="02040503050406030204" charset="0"/>
                      </a:rPr>
                      <m:t>1</m:t>
                    </m:r>
                    <m:r>
                      <a:rPr lang="en-US" altLang="zh-CN" sz="2400" b="0" i="1" smtClean="0">
                        <a:solidFill>
                          <a:srgbClr val="07AFD7"/>
                        </a:solidFill>
                        <a:latin typeface="Cambria Math" panose="02040503050406030204" charset="0"/>
                      </a:rPr>
                      <m:t> </m:t>
                    </m:r>
                  </m:oMath>
                </a14:m>
                <a:r>
                  <a:rPr lang="zh-CN" altLang="en-US" sz="2400">
                    <a:solidFill>
                      <a:srgbClr val="07AFD7"/>
                    </a:solidFill>
                  </a:rPr>
                  <a:t>属于该晶胞</a:t>
                </a:r>
                <a:endParaRPr lang="zh-CN" altLang="en-US" sz="2400">
                  <a:solidFill>
                    <a:srgbClr val="07AFD7"/>
                  </a:solidFill>
                </a:endParaRPr>
              </a:p>
            </p:txBody>
          </p:sp>
        </mc:Choice>
        <mc:Fallback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4"/>
                </p:custDataLst>
              </p:nvPr>
            </p:nvSpPr>
            <p:spPr>
              <a:xfrm>
                <a:off x="2882261" y="4624502"/>
                <a:ext cx="2072992" cy="461665"/>
              </a:xfrm>
              <a:prstGeom prst="rect">
                <a:avLst/>
              </a:prstGeom>
              <a:blipFill rotWithShape="1">
                <a:blip r:embed="rId25"/>
                <a:stretch>
                  <a:fillRect l="-30" t="-94" r="17" b="9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椭圆 40"/>
          <p:cNvSpPr/>
          <p:nvPr>
            <p:custDataLst>
              <p:tags r:id="rId26"/>
            </p:custDataLst>
          </p:nvPr>
        </p:nvSpPr>
        <p:spPr>
          <a:xfrm>
            <a:off x="6858227" y="2981682"/>
            <a:ext cx="450574" cy="315354"/>
          </a:xfrm>
          <a:prstGeom prst="ellipse">
            <a:avLst/>
          </a:prstGeom>
          <a:noFill/>
          <a:ln w="28575">
            <a:solidFill>
              <a:srgbClr val="07AF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7AFD7"/>
              </a:solidFill>
            </a:endParaRPr>
          </a:p>
        </p:txBody>
      </p:sp>
      <p:sp>
        <p:nvSpPr>
          <p:cNvPr id="20" name="椭圆 19"/>
          <p:cNvSpPr/>
          <p:nvPr>
            <p:custDataLst>
              <p:tags r:id="rId27"/>
            </p:custDataLst>
          </p:nvPr>
        </p:nvSpPr>
        <p:spPr>
          <a:xfrm>
            <a:off x="5678481" y="5169824"/>
            <a:ext cx="180000" cy="180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椭圆 41"/>
          <p:cNvSpPr/>
          <p:nvPr>
            <p:custDataLst>
              <p:tags r:id="rId28"/>
            </p:custDataLst>
          </p:nvPr>
        </p:nvSpPr>
        <p:spPr>
          <a:xfrm>
            <a:off x="5668985" y="5805060"/>
            <a:ext cx="216000" cy="216000"/>
          </a:xfrm>
          <a:prstGeom prst="ellipse">
            <a:avLst/>
          </a:prstGeom>
          <a:noFill/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>
            <p:custDataLst>
              <p:tags r:id="rId29"/>
            </p:custDataLst>
          </p:nvPr>
        </p:nvSpPr>
        <p:spPr>
          <a:xfrm>
            <a:off x="5922458" y="5002487"/>
            <a:ext cx="384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A</a:t>
            </a:r>
            <a:endParaRPr lang="zh-CN" altLang="en-US" sz="2400"/>
          </a:p>
        </p:txBody>
      </p:sp>
      <p:sp>
        <p:nvSpPr>
          <p:cNvPr id="43" name="文本框 42"/>
          <p:cNvSpPr txBox="1"/>
          <p:nvPr>
            <p:custDataLst>
              <p:tags r:id="rId30"/>
            </p:custDataLst>
          </p:nvPr>
        </p:nvSpPr>
        <p:spPr>
          <a:xfrm>
            <a:off x="5935710" y="5667237"/>
            <a:ext cx="384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B</a:t>
            </a:r>
            <a:endParaRPr lang="zh-CN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文本框 43"/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6452593" y="4873445"/>
                <a:ext cx="2272749" cy="680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400"/>
                  <a:t>12×</a:t>
                </a:r>
                <a:r>
                  <a:rPr lang="en-US" altLang="zh-CN" sz="240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b="0" i="0" smtClean="0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0" smtClean="0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4</m:t>
                        </m:r>
                      </m:den>
                    </m:f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charset="0"/>
                      </a:rPr>
                      <m:t>+</m:t>
                    </m:r>
                  </m:oMath>
                </a14:m>
                <a:r>
                  <a:rPr lang="zh-CN" altLang="en-US" sz="2400">
                    <a:solidFill>
                      <a:schemeClr val="accent4"/>
                    </a:solidFill>
                  </a:rPr>
                  <a:t> </a:t>
                </a:r>
                <a:r>
                  <a:rPr lang="en-US" altLang="zh-CN" sz="2400"/>
                  <a:t>1 = 4 </a:t>
                </a:r>
                <a:r>
                  <a:rPr lang="zh-CN" altLang="en-US" sz="2400"/>
                  <a:t> </a:t>
                </a:r>
                <a:endParaRPr lang="zh-CN" altLang="en-US" sz="2400"/>
              </a:p>
            </p:txBody>
          </p:sp>
        </mc:Choice>
        <mc:Fallback>
          <p:sp>
            <p:nvSpPr>
              <p:cNvPr id="44" name="文本框 4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2"/>
                </p:custDataLst>
              </p:nvPr>
            </p:nvSpPr>
            <p:spPr>
              <a:xfrm>
                <a:off x="6452593" y="4873445"/>
                <a:ext cx="2272749" cy="680571"/>
              </a:xfrm>
              <a:prstGeom prst="rect">
                <a:avLst/>
              </a:prstGeom>
              <a:blipFill rotWithShape="1">
                <a:blip r:embed="rId33"/>
                <a:stretch>
                  <a:fillRect l="-16" t="-67" r="19" b="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文本框 44"/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6460192" y="5554016"/>
                <a:ext cx="3405809" cy="68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400"/>
                  <a:t>8×</a:t>
                </a:r>
                <a:r>
                  <a:rPr lang="en-US" altLang="zh-CN" sz="240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b="0" i="0" smtClean="0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0" smtClean="0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8</m:t>
                        </m:r>
                      </m:den>
                    </m:f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charset="0"/>
                      </a:rPr>
                      <m:t>+</m:t>
                    </m:r>
                  </m:oMath>
                </a14:m>
                <a:r>
                  <a:rPr lang="zh-CN" altLang="en-US" sz="2400">
                    <a:solidFill>
                      <a:schemeClr val="accent4"/>
                    </a:solidFill>
                  </a:rPr>
                  <a:t> </a:t>
                </a:r>
                <a:r>
                  <a:rPr lang="en-US" altLang="zh-CN" sz="2400"/>
                  <a:t>6×</a:t>
                </a:r>
                <a:r>
                  <a:rPr lang="en-US" altLang="zh-CN" sz="240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>
                            <a:latin typeface="Cambria Math" panose="02040503050406030204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0" smtClean="0">
                            <a:latin typeface="Cambria Math" panose="02040503050406030204" charset="0"/>
                          </a:rPr>
                          <m:t>2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charset="0"/>
                      </a:rPr>
                      <m:t> </m:t>
                    </m:r>
                  </m:oMath>
                </a14:m>
                <a:r>
                  <a:rPr lang="en-US" altLang="zh-CN" sz="2400"/>
                  <a:t>= 4 </a:t>
                </a:r>
                <a:r>
                  <a:rPr lang="zh-CN" altLang="en-US" sz="2400"/>
                  <a:t> </a:t>
                </a:r>
                <a:endParaRPr lang="zh-CN" altLang="en-US" sz="2400"/>
              </a:p>
            </p:txBody>
          </p:sp>
        </mc:Choice>
        <mc:Fallback>
          <p:sp>
            <p:nvSpPr>
              <p:cNvPr id="45" name="文本框 4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5"/>
                </p:custDataLst>
              </p:nvPr>
            </p:nvSpPr>
            <p:spPr>
              <a:xfrm>
                <a:off x="6460192" y="5554016"/>
                <a:ext cx="3405809" cy="684162"/>
              </a:xfrm>
              <a:prstGeom prst="rect">
                <a:avLst/>
              </a:prstGeom>
              <a:blipFill rotWithShape="1">
                <a:blip r:embed="rId36"/>
                <a:stretch>
                  <a:fillRect l="-10" t="-45" b="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文本框 45"/>
          <p:cNvSpPr txBox="1"/>
          <p:nvPr>
            <p:custDataLst>
              <p:tags r:id="rId37"/>
            </p:custDataLst>
          </p:nvPr>
        </p:nvSpPr>
        <p:spPr>
          <a:xfrm>
            <a:off x="7115785" y="6466183"/>
            <a:ext cx="742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00B050"/>
                </a:solidFill>
              </a:rPr>
              <a:t>AB</a:t>
            </a:r>
            <a:endParaRPr lang="zh-CN" altLang="en-US" sz="2400" b="1">
              <a:solidFill>
                <a:srgbClr val="00B05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025" y="0"/>
            <a:ext cx="5338445" cy="6915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700655" algn="l"/>
              </a:tabLst>
            </a:pPr>
            <a:r>
              <a:rPr lang="zh-CN" altLang="zh-CN" sz="2600" kern="100">
                <a:highlight>
                  <a:srgbClr val="FFFF00"/>
                </a:highlight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晶胞中粒子数目的计算</a:t>
            </a:r>
            <a:r>
              <a:rPr lang="en-US" altLang="zh-CN" sz="2600" kern="100">
                <a:highlight>
                  <a:srgbClr val="FFFF00"/>
                </a:highlight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---</a:t>
            </a:r>
            <a:r>
              <a:rPr lang="zh-CN" altLang="en-US" sz="2600" kern="100">
                <a:highlight>
                  <a:srgbClr val="FFFF00"/>
                </a:highlight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均摊法</a:t>
            </a:r>
            <a:endParaRPr lang="zh-CN" altLang="en-US" sz="2600" kern="100">
              <a:highlight>
                <a:srgbClr val="FFFF00"/>
              </a:highlight>
              <a:latin typeface="Times New Roman" panose="02020603050405020304"/>
              <a:ea typeface="微软雅黑" panose="020B0503020204020204" charset="-122"/>
              <a:cs typeface="Times New Roman" panose="02020603050405020304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5735" y="859790"/>
            <a:ext cx="84461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I</a:t>
            </a:r>
            <a:r>
              <a:rPr lang="zh-CN" altLang="en-US" sz="2400" b="1"/>
              <a:t>、长方体（正方体）</a:t>
            </a:r>
            <a:r>
              <a:rPr lang="zh-CN" altLang="zh-CN" sz="2400" kern="10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结构中不同位置的粒子数的计算</a:t>
            </a:r>
            <a:endParaRPr lang="zh-CN" altLang="en-US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9" grpId="0" bldLvl="0" animBg="1"/>
      <p:bldP spid="26" grpId="0" bldLvl="0" animBg="1"/>
      <p:bldP spid="33" grpId="0" bldLvl="0" animBg="1"/>
      <p:bldP spid="34" grpId="0" bldLvl="0" animBg="1"/>
      <p:bldP spid="37" grpId="0" bldLvl="0" animBg="1"/>
      <p:bldP spid="38" grpId="0" bldLvl="0" animBg="1"/>
      <p:bldP spid="41" grpId="0" bldLvl="0" animBg="1"/>
      <p:bldP spid="20" grpId="0" bldLvl="0" animBg="1"/>
      <p:bldP spid="42" grpId="0" bldLvl="0" animBg="1"/>
      <p:bldP spid="21" grpId="0"/>
      <p:bldP spid="43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395279" y="833870"/>
            <a:ext cx="715708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下面晶胞中分别含有几个原子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?</a:t>
            </a:r>
            <a:r>
              <a:rPr lang="zh-CN" altLang="en-US" sz="2800" b="1">
                <a:solidFill>
                  <a:srgbClr val="FF0066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（教材</a:t>
            </a:r>
            <a:r>
              <a:rPr lang="en-US" altLang="zh-CN" sz="2800" b="1">
                <a:solidFill>
                  <a:srgbClr val="FF0066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64</a:t>
            </a:r>
            <a:r>
              <a:rPr lang="zh-CN" altLang="en-US" sz="2800" b="1">
                <a:solidFill>
                  <a:srgbClr val="FF0066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页）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265" y="833755"/>
            <a:ext cx="1306830" cy="521970"/>
          </a:xfrm>
          <a:prstGeom prst="rect">
            <a:avLst/>
          </a:prstGeom>
          <a:solidFill>
            <a:srgbClr val="FFFF00"/>
          </a:solidFill>
          <a:ln w="9525"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algn="l" rotWithShape="0">
              <a:srgbClr val="00FF00">
                <a:alpha val="40000"/>
              </a:srgbClr>
            </a:outerShdw>
            <a:reflection blurRad="6350" stA="56000" endA="300" endPos="90000" dir="5400000" sy="-100000" algn="bl" rotWithShape="0"/>
            <a:softEdge rad="31750"/>
          </a:effectLst>
        </p:spPr>
        <p:txBody>
          <a:bodyPr wrap="square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学与问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0251" y="4248799"/>
            <a:ext cx="2304256" cy="918196"/>
            <a:chOff x="910630" y="4869954"/>
            <a:chExt cx="2304256" cy="918196"/>
          </a:xfrm>
        </p:grpSpPr>
        <p:sp>
          <p:nvSpPr>
            <p:cNvPr id="12" name="矩形 11"/>
            <p:cNvSpPr/>
            <p:nvPr/>
          </p:nvSpPr>
          <p:spPr>
            <a:xfrm>
              <a:off x="910630" y="5013967"/>
              <a:ext cx="2304256" cy="551180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r>
                <a:rPr lang="en-US" altLang="zh-CN" sz="2800" b="1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</a:t>
              </a: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×—+1= </a:t>
              </a:r>
              <a:r>
                <a:rPr lang="en-US" altLang="zh-CN" sz="2800" b="1" smtClean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2</a:t>
              </a:r>
              <a:endPara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486694" y="4869954"/>
              <a:ext cx="432048" cy="918196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1</a:t>
              </a:r>
              <a:endParaRPr lang="en-US" altLang="zh-CN" sz="280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</a:t>
              </a:r>
              <a:endPara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132717" y="4248671"/>
            <a:ext cx="2304256" cy="918196"/>
            <a:chOff x="910630" y="4869954"/>
            <a:chExt cx="2304256" cy="918196"/>
          </a:xfrm>
        </p:grpSpPr>
        <p:sp>
          <p:nvSpPr>
            <p:cNvPr id="16" name="矩形 15"/>
            <p:cNvSpPr/>
            <p:nvPr/>
          </p:nvSpPr>
          <p:spPr>
            <a:xfrm>
              <a:off x="910630" y="5013967"/>
              <a:ext cx="2304256" cy="551180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r>
                <a:rPr lang="en-US" altLang="zh-CN" sz="2800" b="1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</a:t>
              </a: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×—+1= </a:t>
              </a:r>
              <a:r>
                <a:rPr lang="en-US" altLang="zh-CN" sz="2800" b="1" smtClean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2</a:t>
              </a:r>
              <a:endPara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86694" y="4869954"/>
              <a:ext cx="432048" cy="918196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1</a:t>
              </a:r>
              <a:endParaRPr lang="en-US" altLang="zh-CN" sz="280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</a:t>
              </a:r>
              <a:endPara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96715" y="4248785"/>
            <a:ext cx="3773170" cy="904875"/>
            <a:chOff x="798363" y="4815857"/>
            <a:chExt cx="2546089" cy="905209"/>
          </a:xfrm>
        </p:grpSpPr>
        <p:sp>
          <p:nvSpPr>
            <p:cNvPr id="19" name="矩形 18"/>
            <p:cNvSpPr/>
            <p:nvPr/>
          </p:nvSpPr>
          <p:spPr>
            <a:xfrm>
              <a:off x="798363" y="4964035"/>
              <a:ext cx="2546089" cy="551383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r>
                <a:rPr lang="en-US" altLang="zh-CN" sz="2800" b="1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(</a:t>
              </a: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8×—+6×— ) ×2= </a:t>
              </a:r>
              <a:r>
                <a:rPr lang="en-US" altLang="zh-CN" sz="2800" b="1" smtClean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</a:t>
              </a:r>
              <a:endPara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323694" y="4815857"/>
              <a:ext cx="216024" cy="905209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1</a:t>
              </a:r>
              <a:endParaRPr lang="en-US" altLang="zh-CN" sz="280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</a:t>
              </a:r>
              <a:endPara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059158" y="4815857"/>
              <a:ext cx="216024" cy="905209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1</a:t>
              </a:r>
              <a:endParaRPr lang="en-US" altLang="zh-CN" sz="280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2</a:t>
              </a:r>
              <a:endPara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542" name="Group 6"/>
          <p:cNvGrpSpPr/>
          <p:nvPr/>
        </p:nvGrpSpPr>
        <p:grpSpPr>
          <a:xfrm>
            <a:off x="142875" y="1741170"/>
            <a:ext cx="8858250" cy="2355850"/>
            <a:chOff x="103" y="1394"/>
            <a:chExt cx="4821" cy="1246"/>
          </a:xfrm>
        </p:grpSpPr>
        <p:pic>
          <p:nvPicPr>
            <p:cNvPr id="65543" name="Picture 7" descr="pic_24662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190"/>
            <a:stretch>
              <a:fillRect/>
            </a:stretch>
          </p:blipFill>
          <p:spPr bwMode="auto">
            <a:xfrm>
              <a:off x="103" y="1426"/>
              <a:ext cx="3312" cy="1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44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64" y="1394"/>
              <a:ext cx="1160" cy="1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5528310" y="5321935"/>
            <a:ext cx="3473450" cy="919617"/>
            <a:chOff x="910629" y="4869954"/>
            <a:chExt cx="3261093" cy="919509"/>
          </a:xfrm>
        </p:grpSpPr>
        <p:sp>
          <p:nvSpPr>
            <p:cNvPr id="23" name="矩形 22"/>
            <p:cNvSpPr/>
            <p:nvPr/>
          </p:nvSpPr>
          <p:spPr>
            <a:xfrm>
              <a:off x="910629" y="5013967"/>
              <a:ext cx="3261093" cy="551115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r>
                <a:rPr lang="en-US" altLang="zh-CN" sz="2800" b="1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</a:t>
              </a: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×—+</a:t>
              </a:r>
              <a:r>
                <a:rPr lang="en-US" altLang="zh-CN" sz="2800" b="1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 6×— </a:t>
              </a: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+4= </a:t>
              </a:r>
              <a:r>
                <a:rPr lang="en-US" altLang="zh-CN" sz="2800" b="1" smtClean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</a:t>
              </a:r>
              <a:endPara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486694" y="4869954"/>
              <a:ext cx="432048" cy="904769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1</a:t>
              </a:r>
              <a:endParaRPr lang="en-US" altLang="zh-CN" sz="280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8</a:t>
              </a:r>
              <a:endPara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599365" y="4884694"/>
              <a:ext cx="432048" cy="904769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1</a:t>
              </a:r>
              <a:endParaRPr lang="en-US" altLang="zh-CN" sz="280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  <a:p>
              <a:pPr>
                <a:lnSpc>
                  <a:spcPts val="3060"/>
                </a:lnSpc>
              </a:pPr>
              <a:r>
                <a:rPr lang="en-US" altLang="zh-CN" sz="2800" b="1" smtClean="0">
                  <a:solidFill>
                    <a:srgbClr val="0000FF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rPr>
                <a:t>2</a:t>
              </a:r>
              <a:endPara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579" name="AutoShape 8"/>
          <p:cNvSpPr/>
          <p:nvPr/>
        </p:nvSpPr>
        <p:spPr>
          <a:xfrm rot="5400000">
            <a:off x="7781925" y="4695190"/>
            <a:ext cx="1369695" cy="172720"/>
          </a:xfrm>
          <a:custGeom>
            <a:avLst/>
            <a:gdLst/>
            <a:ahLst/>
            <a:cxnLst>
              <a:cxn ang="17694720">
                <a:pos x="2147483647" y="0"/>
              </a:cxn>
              <a:cxn ang="11796480">
                <a:pos x="0" y="2147483647"/>
              </a:cxn>
              <a:cxn ang="5898240">
                <a:pos x="2147483647" y="2147483647"/>
              </a:cxn>
              <a:cxn ang="0">
                <a:pos x="2147483647" y="2147483647"/>
              </a:cxn>
            </a:cxnLst>
            <a:rect l="l" t="t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/>
          <p:nvPr>
            <p:custDataLst>
              <p:tags r:id="rId1"/>
            </p:custDataLst>
          </p:nvPr>
        </p:nvSpPr>
        <p:spPr>
          <a:xfrm>
            <a:off x="3023235" y="464820"/>
            <a:ext cx="5885815" cy="995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       NaCl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晶胞中含有多少个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Na</a:t>
            </a:r>
            <a:r>
              <a:rPr lang="en-US" altLang="zh-CN" sz="2800" b="1" baseline="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+ 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?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多少个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Cl</a:t>
            </a:r>
            <a:r>
              <a:rPr lang="en-US" altLang="zh-CN" sz="2800" b="1" baseline="300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－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?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4100" name="Object 8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30" y="336550"/>
          <a:ext cx="3011805" cy="1252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" r:id="rId3" imgW="3568700" imgH="1244600" progId="Photoshop.Image.7">
                  <p:embed/>
                </p:oleObj>
              </mc:Choice>
              <mc:Fallback>
                <p:oleObj name="" r:id="rId3" imgW="3568700" imgH="1244600" progId="Photoshop.Image.7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" y="336550"/>
                        <a:ext cx="3011805" cy="12522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72" name="组合 11271"/>
          <p:cNvGrpSpPr/>
          <p:nvPr>
            <p:custDataLst>
              <p:tags r:id="rId5"/>
            </p:custDataLst>
          </p:nvPr>
        </p:nvGrpSpPr>
        <p:grpSpPr>
          <a:xfrm>
            <a:off x="2853690" y="1825625"/>
            <a:ext cx="3105150" cy="2975610"/>
            <a:chOff x="0" y="0"/>
            <a:chExt cx="2667" cy="2427"/>
          </a:xfrm>
        </p:grpSpPr>
        <p:sp>
          <p:nvSpPr>
            <p:cNvPr id="11273" name="直接连接符 11272"/>
            <p:cNvSpPr/>
            <p:nvPr>
              <p:custDataLst>
                <p:tags r:id="rId6"/>
              </p:custDataLst>
            </p:nvPr>
          </p:nvSpPr>
          <p:spPr>
            <a:xfrm flipH="1">
              <a:off x="1920" y="576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11274" name="组合 11273"/>
            <p:cNvGrpSpPr/>
            <p:nvPr>
              <p:custDataLst>
                <p:tags r:id="rId7"/>
              </p:custDataLst>
            </p:nvPr>
          </p:nvGrpSpPr>
          <p:grpSpPr>
            <a:xfrm>
              <a:off x="192" y="1854"/>
              <a:ext cx="2314" cy="420"/>
              <a:chOff x="0" y="0"/>
              <a:chExt cx="2314" cy="420"/>
            </a:xfrm>
          </p:grpSpPr>
          <p:sp>
            <p:nvSpPr>
              <p:cNvPr id="11275" name="平行四边形 11274"/>
              <p:cNvSpPr/>
              <p:nvPr>
                <p:custDataLst>
                  <p:tags r:id="rId8"/>
                </p:custDataLst>
              </p:nvPr>
            </p:nvSpPr>
            <p:spPr>
              <a:xfrm>
                <a:off x="0" y="12"/>
                <a:ext cx="2314" cy="408"/>
              </a:xfrm>
              <a:prstGeom prst="parallelogram">
                <a:avLst>
                  <a:gd name="adj" fmla="val 141789"/>
                </a:avLst>
              </a:prstGeom>
              <a:noFill/>
              <a:ln w="28575" cap="flat" cmpd="sng">
                <a:solidFill>
                  <a:srgbClr val="00CC66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6" name="直接连接符 11275"/>
              <p:cNvSpPr/>
              <p:nvPr>
                <p:custDataLst>
                  <p:tags r:id="rId9"/>
                </p:custDataLst>
              </p:nvPr>
            </p:nvSpPr>
            <p:spPr>
              <a:xfrm>
                <a:off x="307" y="210"/>
                <a:ext cx="1718" cy="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1277" name="直接连接符 11276"/>
              <p:cNvSpPr/>
              <p:nvPr>
                <p:custDataLst>
                  <p:tags r:id="rId10"/>
                </p:custDataLst>
              </p:nvPr>
            </p:nvSpPr>
            <p:spPr>
              <a:xfrm flipV="1">
                <a:off x="835" y="0"/>
                <a:ext cx="624" cy="41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11278" name="组合 11277"/>
            <p:cNvGrpSpPr/>
            <p:nvPr>
              <p:custDataLst>
                <p:tags r:id="rId11"/>
              </p:custDataLst>
            </p:nvPr>
          </p:nvGrpSpPr>
          <p:grpSpPr>
            <a:xfrm>
              <a:off x="192" y="1020"/>
              <a:ext cx="2314" cy="426"/>
              <a:chOff x="0" y="0"/>
              <a:chExt cx="2314" cy="426"/>
            </a:xfrm>
          </p:grpSpPr>
          <p:sp>
            <p:nvSpPr>
              <p:cNvPr id="11279" name="平行四边形 11278"/>
              <p:cNvSpPr/>
              <p:nvPr>
                <p:custDataLst>
                  <p:tags r:id="rId12"/>
                </p:custDataLst>
              </p:nvPr>
            </p:nvSpPr>
            <p:spPr>
              <a:xfrm>
                <a:off x="0" y="18"/>
                <a:ext cx="2314" cy="408"/>
              </a:xfrm>
              <a:prstGeom prst="parallelogram">
                <a:avLst>
                  <a:gd name="adj" fmla="val 141789"/>
                </a:avLst>
              </a:prstGeom>
              <a:noFill/>
              <a:ln w="28575" cap="flat" cmpd="sng">
                <a:solidFill>
                  <a:srgbClr val="00CC66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0" name="直接连接符 11279"/>
              <p:cNvSpPr/>
              <p:nvPr>
                <p:custDataLst>
                  <p:tags r:id="rId13"/>
                </p:custDataLst>
              </p:nvPr>
            </p:nvSpPr>
            <p:spPr>
              <a:xfrm>
                <a:off x="307" y="216"/>
                <a:ext cx="1718" cy="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1281" name="直接连接符 11280"/>
              <p:cNvSpPr/>
              <p:nvPr>
                <p:custDataLst>
                  <p:tags r:id="rId14"/>
                </p:custDataLst>
              </p:nvPr>
            </p:nvSpPr>
            <p:spPr>
              <a:xfrm flipV="1">
                <a:off x="840" y="0"/>
                <a:ext cx="624" cy="41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11282" name="组合 11281"/>
            <p:cNvGrpSpPr/>
            <p:nvPr>
              <p:custDataLst>
                <p:tags r:id="rId15"/>
              </p:custDataLst>
            </p:nvPr>
          </p:nvGrpSpPr>
          <p:grpSpPr>
            <a:xfrm>
              <a:off x="192" y="180"/>
              <a:ext cx="2314" cy="410"/>
              <a:chOff x="0" y="0"/>
              <a:chExt cx="2314" cy="410"/>
            </a:xfrm>
          </p:grpSpPr>
          <p:sp>
            <p:nvSpPr>
              <p:cNvPr id="11283" name="平行四边形 11282"/>
              <p:cNvSpPr/>
              <p:nvPr>
                <p:custDataLst>
                  <p:tags r:id="rId16"/>
                </p:custDataLst>
              </p:nvPr>
            </p:nvSpPr>
            <p:spPr>
              <a:xfrm>
                <a:off x="0" y="0"/>
                <a:ext cx="2314" cy="408"/>
              </a:xfrm>
              <a:prstGeom prst="parallelogram">
                <a:avLst>
                  <a:gd name="adj" fmla="val 141789"/>
                </a:avLst>
              </a:prstGeom>
              <a:noFill/>
              <a:ln w="28575" cap="flat" cmpd="sng">
                <a:solidFill>
                  <a:srgbClr val="00CC66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4" name="直接连接符 11283"/>
              <p:cNvSpPr/>
              <p:nvPr>
                <p:custDataLst>
                  <p:tags r:id="rId17"/>
                </p:custDataLst>
              </p:nvPr>
            </p:nvSpPr>
            <p:spPr>
              <a:xfrm>
                <a:off x="271" y="216"/>
                <a:ext cx="1718" cy="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1285" name="直接连接符 11284"/>
              <p:cNvSpPr/>
              <p:nvPr>
                <p:custDataLst>
                  <p:tags r:id="rId18"/>
                </p:custDataLst>
              </p:nvPr>
            </p:nvSpPr>
            <p:spPr>
              <a:xfrm flipV="1">
                <a:off x="823" y="0"/>
                <a:ext cx="624" cy="41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sp>
          <p:nvSpPr>
            <p:cNvPr id="11286" name="直接连接符 11285"/>
            <p:cNvSpPr/>
            <p:nvPr>
              <p:custDataLst>
                <p:tags r:id="rId19"/>
              </p:custDataLst>
            </p:nvPr>
          </p:nvSpPr>
          <p:spPr>
            <a:xfrm flipH="1">
              <a:off x="2508" y="192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1287" name="直接连接符 11286"/>
            <p:cNvSpPr/>
            <p:nvPr>
              <p:custDataLst>
                <p:tags r:id="rId20"/>
              </p:custDataLst>
            </p:nvPr>
          </p:nvSpPr>
          <p:spPr>
            <a:xfrm flipH="1">
              <a:off x="768" y="192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1288" name="直接连接符 11287"/>
            <p:cNvSpPr/>
            <p:nvPr>
              <p:custDataLst>
                <p:tags r:id="rId21"/>
              </p:custDataLst>
            </p:nvPr>
          </p:nvSpPr>
          <p:spPr>
            <a:xfrm flipH="1">
              <a:off x="192" y="588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1289" name="直接连接符 11288"/>
            <p:cNvSpPr/>
            <p:nvPr>
              <p:custDataLst>
                <p:tags r:id="rId22"/>
              </p:custDataLst>
            </p:nvPr>
          </p:nvSpPr>
          <p:spPr>
            <a:xfrm flipH="1">
              <a:off x="2208" y="408"/>
              <a:ext cx="0" cy="1680"/>
            </a:xfrm>
            <a:prstGeom prst="line">
              <a:avLst/>
            </a:prstGeom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1290" name="直接连接符 11289"/>
            <p:cNvSpPr/>
            <p:nvPr>
              <p:custDataLst>
                <p:tags r:id="rId23"/>
              </p:custDataLst>
            </p:nvPr>
          </p:nvSpPr>
          <p:spPr>
            <a:xfrm flipH="1">
              <a:off x="1032" y="600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1291" name="直接连接符 11290"/>
            <p:cNvSpPr/>
            <p:nvPr>
              <p:custDataLst>
                <p:tags r:id="rId24"/>
              </p:custDataLst>
            </p:nvPr>
          </p:nvSpPr>
          <p:spPr>
            <a:xfrm flipH="1">
              <a:off x="480" y="384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1292" name="直接连接符 11291"/>
            <p:cNvSpPr/>
            <p:nvPr>
              <p:custDataLst>
                <p:tags r:id="rId25"/>
              </p:custDataLst>
            </p:nvPr>
          </p:nvSpPr>
          <p:spPr>
            <a:xfrm flipH="1">
              <a:off x="1632" y="192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1293" name="直接连接符 11292"/>
            <p:cNvSpPr/>
            <p:nvPr>
              <p:custDataLst>
                <p:tags r:id="rId26"/>
              </p:custDataLst>
            </p:nvPr>
          </p:nvSpPr>
          <p:spPr>
            <a:xfrm flipH="1">
              <a:off x="1328" y="384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1294" name="椭圆 11293"/>
            <p:cNvSpPr>
              <a:spLocks noChangeAspect="1"/>
            </p:cNvSpPr>
            <p:nvPr>
              <p:custDataLst>
                <p:tags r:id="rId27"/>
              </p:custDataLst>
            </p:nvPr>
          </p:nvSpPr>
          <p:spPr>
            <a:xfrm>
              <a:off x="1152" y="192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5" name="椭圆 11294"/>
            <p:cNvSpPr>
              <a:spLocks noChangeAspect="1"/>
            </p:cNvSpPr>
            <p:nvPr>
              <p:custDataLst>
                <p:tags r:id="rId28"/>
              </p:custDataLst>
            </p:nvPr>
          </p:nvSpPr>
          <p:spPr>
            <a:xfrm>
              <a:off x="1200" y="1104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6" name="椭圆 11295"/>
            <p:cNvSpPr>
              <a:spLocks noChangeAspect="1"/>
            </p:cNvSpPr>
            <p:nvPr>
              <p:custDataLst>
                <p:tags r:id="rId29"/>
              </p:custDataLst>
            </p:nvPr>
          </p:nvSpPr>
          <p:spPr>
            <a:xfrm>
              <a:off x="1152" y="1872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7" name="椭圆 11296"/>
            <p:cNvSpPr>
              <a:spLocks noChangeAspect="1"/>
            </p:cNvSpPr>
            <p:nvPr>
              <p:custDataLst>
                <p:tags r:id="rId30"/>
              </p:custDataLst>
            </p:nvPr>
          </p:nvSpPr>
          <p:spPr>
            <a:xfrm>
              <a:off x="336" y="1056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8" name="椭圆 11297"/>
            <p:cNvSpPr>
              <a:spLocks noChangeAspect="1"/>
            </p:cNvSpPr>
            <p:nvPr>
              <p:custDataLst>
                <p:tags r:id="rId31"/>
              </p:custDataLst>
            </p:nvPr>
          </p:nvSpPr>
          <p:spPr>
            <a:xfrm>
              <a:off x="2016" y="1056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9" name="椭圆 11298"/>
            <p:cNvSpPr>
              <a:spLocks noChangeAspect="1"/>
            </p:cNvSpPr>
            <p:nvPr>
              <p:custDataLst>
                <p:tags r:id="rId32"/>
              </p:custDataLst>
            </p:nvPr>
          </p:nvSpPr>
          <p:spPr>
            <a:xfrm>
              <a:off x="864" y="1248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0" name="椭圆 11299"/>
            <p:cNvSpPr>
              <a:spLocks noChangeAspect="1"/>
            </p:cNvSpPr>
            <p:nvPr>
              <p:custDataLst>
                <p:tags r:id="rId33"/>
              </p:custDataLst>
            </p:nvPr>
          </p:nvSpPr>
          <p:spPr>
            <a:xfrm>
              <a:off x="1440" y="852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1" name="椭圆 11300"/>
            <p:cNvSpPr>
              <a:spLocks noChangeAspect="1"/>
            </p:cNvSpPr>
            <p:nvPr>
              <p:custDataLst>
                <p:tags r:id="rId34"/>
              </p:custDataLst>
            </p:nvPr>
          </p:nvSpPr>
          <p:spPr>
            <a:xfrm>
              <a:off x="912" y="432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2" name="椭圆 11301"/>
            <p:cNvSpPr>
              <a:spLocks noChangeAspect="1"/>
            </p:cNvSpPr>
            <p:nvPr>
              <p:custDataLst>
                <p:tags r:id="rId35"/>
              </p:custDataLst>
            </p:nvPr>
          </p:nvSpPr>
          <p:spPr>
            <a:xfrm>
              <a:off x="1488" y="48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3" name="椭圆 11302"/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2064" y="240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4" name="椭圆 11303"/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>
              <a:off x="336" y="240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5" name="椭圆 11304"/>
            <p:cNvSpPr>
              <a:spLocks noChangeAspect="1"/>
            </p:cNvSpPr>
            <p:nvPr>
              <p:custDataLst>
                <p:tags r:id="rId38"/>
              </p:custDataLst>
            </p:nvPr>
          </p:nvSpPr>
          <p:spPr>
            <a:xfrm>
              <a:off x="96" y="1296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6" name="椭圆 11305"/>
            <p:cNvSpPr>
              <a:spLocks noChangeAspect="1"/>
            </p:cNvSpPr>
            <p:nvPr>
              <p:custDataLst>
                <p:tags r:id="rId39"/>
              </p:custDataLst>
            </p:nvPr>
          </p:nvSpPr>
          <p:spPr>
            <a:xfrm>
              <a:off x="648" y="900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7" name="椭圆 11306"/>
            <p:cNvSpPr>
              <a:spLocks noChangeAspect="1"/>
            </p:cNvSpPr>
            <p:nvPr>
              <p:custDataLst>
                <p:tags r:id="rId40"/>
              </p:custDataLst>
            </p:nvPr>
          </p:nvSpPr>
          <p:spPr>
            <a:xfrm>
              <a:off x="2352" y="864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8" name="椭圆 11307"/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1776" y="1296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9" name="椭圆 11308"/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384" y="1920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0" name="椭圆 11309"/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1488" y="1728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1" name="椭圆 11310"/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2064" y="1920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2" name="椭圆 11311"/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912" y="2112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FF00FF">
                    <a:gamma/>
                    <a:shade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3" name="椭圆 11312"/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1728" y="2064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4" name="椭圆 11313"/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2304" y="1680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5" name="椭圆 11314"/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576" y="1632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6" name="椭圆 11315"/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48" y="2064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7" name="椭圆 11316"/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0" y="432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8" name="椭圆 11317"/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576" y="0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9" name="椭圆 11318"/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2304" y="0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0" name="椭圆 11319"/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1728" y="384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75895" y="6047105"/>
            <a:ext cx="52362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课本</a:t>
            </a:r>
            <a:r>
              <a:rPr lang="en-US" altLang="zh-CN" sz="2800" b="1"/>
              <a:t>P64</a:t>
            </a:r>
            <a:r>
              <a:rPr lang="zh-CN" altLang="en-US" sz="2800" b="1"/>
              <a:t>【学与问】【习题】</a:t>
            </a:r>
            <a:endParaRPr lang="zh-CN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2"/>
          <p:cNvGrpSpPr/>
          <p:nvPr/>
        </p:nvGrpSpPr>
        <p:grpSpPr>
          <a:xfrm>
            <a:off x="1839913" y="717550"/>
            <a:ext cx="3092450" cy="3027363"/>
            <a:chOff x="1159" y="469"/>
            <a:chExt cx="1948" cy="1960"/>
          </a:xfrm>
        </p:grpSpPr>
        <p:sp>
          <p:nvSpPr>
            <p:cNvPr id="20573" name="Oval 3"/>
            <p:cNvSpPr/>
            <p:nvPr/>
          </p:nvSpPr>
          <p:spPr>
            <a:xfrm>
              <a:off x="1159" y="2202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74" name="Oval 4"/>
            <p:cNvSpPr/>
            <p:nvPr/>
          </p:nvSpPr>
          <p:spPr>
            <a:xfrm>
              <a:off x="2880" y="1766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0575" name="Group 5"/>
            <p:cNvGrpSpPr/>
            <p:nvPr/>
          </p:nvGrpSpPr>
          <p:grpSpPr>
            <a:xfrm>
              <a:off x="1265" y="469"/>
              <a:ext cx="1724" cy="1842"/>
              <a:chOff x="1265" y="469"/>
              <a:chExt cx="1724" cy="1842"/>
            </a:xfrm>
          </p:grpSpPr>
          <p:sp>
            <p:nvSpPr>
              <p:cNvPr id="20576" name="Oval 6"/>
              <p:cNvSpPr/>
              <p:nvPr/>
            </p:nvSpPr>
            <p:spPr>
              <a:xfrm>
                <a:off x="2443" y="905"/>
                <a:ext cx="227" cy="227"/>
              </a:xfrm>
              <a:prstGeom prst="ellipse">
                <a:avLst/>
              </a:prstGeom>
              <a:solidFill>
                <a:srgbClr val="0066FF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0577" name="Group 7"/>
              <p:cNvGrpSpPr/>
              <p:nvPr/>
            </p:nvGrpSpPr>
            <p:grpSpPr>
              <a:xfrm>
                <a:off x="1265" y="469"/>
                <a:ext cx="1724" cy="1842"/>
                <a:chOff x="1265" y="469"/>
                <a:chExt cx="1724" cy="1842"/>
              </a:xfrm>
            </p:grpSpPr>
            <p:sp>
              <p:nvSpPr>
                <p:cNvPr id="20578" name="Oval 8"/>
                <p:cNvSpPr/>
                <p:nvPr/>
              </p:nvSpPr>
              <p:spPr>
                <a:xfrm>
                  <a:off x="1592" y="469"/>
                  <a:ext cx="227" cy="227"/>
                </a:xfrm>
                <a:prstGeom prst="ellipse">
                  <a:avLst/>
                </a:prstGeom>
                <a:solidFill>
                  <a:srgbClr val="000000"/>
                </a:solidFill>
                <a:ln w="12700" cap="sq" cmpd="sng">
                  <a:solidFill>
                    <a:srgbClr val="000000"/>
                  </a:solidFill>
                  <a:prstDash val="solid"/>
                  <a:headEnd type="none" w="sm" len="sm"/>
                  <a:tailEnd type="none" w="sm" len="sm"/>
                </a:ln>
              </p:spPr>
              <p:txBody>
                <a:bodyPr wrap="none" anchor="ctr" anchorCtr="0"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0579" name="Group 9"/>
                <p:cNvGrpSpPr/>
                <p:nvPr/>
              </p:nvGrpSpPr>
              <p:grpSpPr>
                <a:xfrm>
                  <a:off x="1265" y="587"/>
                  <a:ext cx="1724" cy="1724"/>
                  <a:chOff x="1263" y="587"/>
                  <a:chExt cx="1724" cy="1724"/>
                </a:xfrm>
              </p:grpSpPr>
              <p:grpSp>
                <p:nvGrpSpPr>
                  <p:cNvPr id="20580" name="Group 10"/>
                  <p:cNvGrpSpPr/>
                  <p:nvPr/>
                </p:nvGrpSpPr>
                <p:grpSpPr>
                  <a:xfrm>
                    <a:off x="1263" y="587"/>
                    <a:ext cx="1724" cy="1724"/>
                    <a:chOff x="839" y="2311"/>
                    <a:chExt cx="1724" cy="1724"/>
                  </a:xfrm>
                </p:grpSpPr>
                <p:sp>
                  <p:nvSpPr>
                    <p:cNvPr id="20586" name="AutoShape 11"/>
                    <p:cNvSpPr/>
                    <p:nvPr/>
                  </p:nvSpPr>
                  <p:spPr>
                    <a:xfrm>
                      <a:off x="839" y="2311"/>
                      <a:ext cx="1724" cy="1724"/>
                    </a:xfrm>
                    <a:prstGeom prst="cube">
                      <a:avLst>
                        <a:gd name="adj" fmla="val 25000"/>
                      </a:avLst>
                    </a:prstGeom>
                    <a:noFill/>
                    <a:ln w="12700" cap="sq" cmpd="sng">
                      <a:solidFill>
                        <a:srgbClr val="000000"/>
                      </a:solidFill>
                      <a:prstDash val="solid"/>
                      <a:miter/>
                      <a:headEnd type="none" w="sm" len="sm"/>
                      <a:tailEnd type="none" w="sm" len="sm"/>
                    </a:ln>
                  </p:spPr>
                  <p:txBody>
                    <a:bodyPr wrap="none" anchor="ctr" anchorCtr="0"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587" name="Line 12"/>
                    <p:cNvSpPr/>
                    <p:nvPr/>
                  </p:nvSpPr>
                  <p:spPr>
                    <a:xfrm>
                      <a:off x="1292" y="3607"/>
                      <a:ext cx="1270" cy="0"/>
                    </a:xfrm>
                    <a:prstGeom prst="line">
                      <a:avLst/>
                    </a:prstGeom>
                    <a:ln w="12700" cap="flat" cmpd="sng">
                      <a:solidFill>
                        <a:srgbClr val="000000"/>
                      </a:solidFill>
                      <a:prstDash val="dash"/>
                      <a:headEnd type="none" w="sm" len="sm"/>
                      <a:tailEnd type="none" w="sm" len="sm"/>
                    </a:ln>
                  </p:spPr>
                </p:sp>
                <p:sp>
                  <p:nvSpPr>
                    <p:cNvPr id="20588" name="Line 13"/>
                    <p:cNvSpPr/>
                    <p:nvPr/>
                  </p:nvSpPr>
                  <p:spPr>
                    <a:xfrm>
                      <a:off x="1268" y="2311"/>
                      <a:ext cx="0" cy="1315"/>
                    </a:xfrm>
                    <a:prstGeom prst="line">
                      <a:avLst/>
                    </a:prstGeom>
                    <a:ln w="12700" cap="flat" cmpd="sng">
                      <a:solidFill>
                        <a:srgbClr val="000000"/>
                      </a:solidFill>
                      <a:prstDash val="dash"/>
                      <a:headEnd type="none" w="sm" len="sm"/>
                      <a:tailEnd type="none" w="sm" len="sm"/>
                    </a:ln>
                  </p:spPr>
                </p:sp>
                <p:sp>
                  <p:nvSpPr>
                    <p:cNvPr id="20589" name="Line 14"/>
                    <p:cNvSpPr/>
                    <p:nvPr/>
                  </p:nvSpPr>
                  <p:spPr>
                    <a:xfrm flipV="1">
                      <a:off x="839" y="3626"/>
                      <a:ext cx="408" cy="408"/>
                    </a:xfrm>
                    <a:prstGeom prst="line">
                      <a:avLst/>
                    </a:prstGeom>
                    <a:ln w="12700" cap="flat" cmpd="sng">
                      <a:solidFill>
                        <a:srgbClr val="000000"/>
                      </a:solidFill>
                      <a:prstDash val="dash"/>
                      <a:headEnd type="none" w="sm" len="sm"/>
                      <a:tailEnd type="none" w="sm" len="sm"/>
                    </a:ln>
                  </p:spPr>
                </p:sp>
              </p:grpSp>
              <p:sp>
                <p:nvSpPr>
                  <p:cNvPr id="20581" name="Oval 15"/>
                  <p:cNvSpPr/>
                  <p:nvPr/>
                </p:nvSpPr>
                <p:spPr>
                  <a:xfrm>
                    <a:off x="1837" y="1494"/>
                    <a:ext cx="227" cy="22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12700" cap="sq" cmpd="sng">
                    <a:solidFill>
                      <a:srgbClr val="000000"/>
                    </a:solidFill>
                    <a:prstDash val="solid"/>
                    <a:headEnd type="none" w="sm" len="sm"/>
                    <a:tailEnd type="none" w="sm" len="sm"/>
                  </a:ln>
                </p:spPr>
                <p:txBody>
                  <a:bodyPr wrap="none" anchor="ctr" anchorCtr="0"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582" name="Line 16"/>
                  <p:cNvSpPr/>
                  <p:nvPr/>
                </p:nvSpPr>
                <p:spPr>
                  <a:xfrm flipH="1">
                    <a:off x="1383" y="1721"/>
                    <a:ext cx="454" cy="544"/>
                  </a:xfrm>
                  <a:prstGeom prst="line">
                    <a:avLst/>
                  </a:prstGeom>
                  <a:ln w="38100" cap="sq" cmpd="sng">
                    <a:solidFill>
                      <a:srgbClr val="0000FF"/>
                    </a:solidFill>
                    <a:prstDash val="solid"/>
                    <a:headEnd type="none" w="sm" len="sm"/>
                    <a:tailEnd type="none" w="sm" len="sm"/>
                  </a:ln>
                </p:spPr>
              </p:sp>
              <p:sp>
                <p:nvSpPr>
                  <p:cNvPr id="20583" name="Line 17"/>
                  <p:cNvSpPr/>
                  <p:nvPr/>
                </p:nvSpPr>
                <p:spPr>
                  <a:xfrm>
                    <a:off x="1746" y="723"/>
                    <a:ext cx="136" cy="771"/>
                  </a:xfrm>
                  <a:prstGeom prst="line">
                    <a:avLst/>
                  </a:prstGeom>
                  <a:ln w="38100" cap="sq" cmpd="sng">
                    <a:solidFill>
                      <a:srgbClr val="0000FF"/>
                    </a:solidFill>
                    <a:prstDash val="solid"/>
                    <a:headEnd type="none" w="sm" len="sm"/>
                    <a:tailEnd type="none" w="sm" len="sm"/>
                  </a:ln>
                </p:spPr>
              </p:sp>
              <p:sp>
                <p:nvSpPr>
                  <p:cNvPr id="20584" name="Line 18"/>
                  <p:cNvSpPr/>
                  <p:nvPr/>
                </p:nvSpPr>
                <p:spPr>
                  <a:xfrm flipH="1">
                    <a:off x="2064" y="1176"/>
                    <a:ext cx="408" cy="409"/>
                  </a:xfrm>
                  <a:prstGeom prst="line">
                    <a:avLst/>
                  </a:prstGeom>
                  <a:ln w="38100" cap="sq" cmpd="sng">
                    <a:solidFill>
                      <a:srgbClr val="0000FF"/>
                    </a:solidFill>
                    <a:prstDash val="solid"/>
                    <a:headEnd type="none" w="sm" len="sm"/>
                    <a:tailEnd type="none" w="sm" len="sm"/>
                  </a:ln>
                </p:spPr>
              </p:sp>
              <p:sp>
                <p:nvSpPr>
                  <p:cNvPr id="20585" name="Line 19"/>
                  <p:cNvSpPr/>
                  <p:nvPr/>
                </p:nvSpPr>
                <p:spPr>
                  <a:xfrm>
                    <a:off x="2064" y="1676"/>
                    <a:ext cx="771" cy="181"/>
                  </a:xfrm>
                  <a:prstGeom prst="line">
                    <a:avLst/>
                  </a:prstGeom>
                  <a:ln w="38100" cap="sq" cmpd="sng">
                    <a:solidFill>
                      <a:srgbClr val="0000FF"/>
                    </a:solidFill>
                    <a:prstDash val="solid"/>
                    <a:headEnd type="none" w="sm" len="sm"/>
                    <a:tailEnd type="none" w="sm" len="sm"/>
                  </a:ln>
                </p:spPr>
              </p:sp>
            </p:grpSp>
          </p:grpSp>
        </p:grpSp>
      </p:grpSp>
      <p:grpSp>
        <p:nvGrpSpPr>
          <p:cNvPr id="7" name="Group 20"/>
          <p:cNvGrpSpPr/>
          <p:nvPr/>
        </p:nvGrpSpPr>
        <p:grpSpPr>
          <a:xfrm>
            <a:off x="3886200" y="714375"/>
            <a:ext cx="3097213" cy="3028950"/>
            <a:chOff x="2444" y="460"/>
            <a:chExt cx="1951" cy="1960"/>
          </a:xfrm>
        </p:grpSpPr>
        <p:grpSp>
          <p:nvGrpSpPr>
            <p:cNvPr id="20565" name="Group 21"/>
            <p:cNvGrpSpPr/>
            <p:nvPr/>
          </p:nvGrpSpPr>
          <p:grpSpPr>
            <a:xfrm>
              <a:off x="2559" y="582"/>
              <a:ext cx="1724" cy="1724"/>
              <a:chOff x="839" y="2311"/>
              <a:chExt cx="1724" cy="1724"/>
            </a:xfrm>
          </p:grpSpPr>
          <p:sp>
            <p:nvSpPr>
              <p:cNvPr id="20569" name="AutoShape 22"/>
              <p:cNvSpPr/>
              <p:nvPr/>
            </p:nvSpPr>
            <p:spPr>
              <a:xfrm>
                <a:off x="839" y="2311"/>
                <a:ext cx="1724" cy="1724"/>
              </a:xfrm>
              <a:prstGeom prst="cube">
                <a:avLst>
                  <a:gd name="adj" fmla="val 25000"/>
                </a:avLst>
              </a:prstGeom>
              <a:noFill/>
              <a:ln w="12700" cap="sq" cmpd="sng">
                <a:solidFill>
                  <a:srgbClr val="000000"/>
                </a:solidFill>
                <a:prstDash val="solid"/>
                <a:miter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570" name="Line 23"/>
              <p:cNvSpPr/>
              <p:nvPr/>
            </p:nvSpPr>
            <p:spPr>
              <a:xfrm>
                <a:off x="1292" y="3607"/>
                <a:ext cx="1270" cy="0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0571" name="Line 24"/>
              <p:cNvSpPr/>
              <p:nvPr/>
            </p:nvSpPr>
            <p:spPr>
              <a:xfrm>
                <a:off x="1268" y="2311"/>
                <a:ext cx="0" cy="1315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0572" name="Line 25"/>
              <p:cNvSpPr/>
              <p:nvPr/>
            </p:nvSpPr>
            <p:spPr>
              <a:xfrm flipV="1">
                <a:off x="839" y="3626"/>
                <a:ext cx="408" cy="408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</p:grpSp>
        <p:sp>
          <p:nvSpPr>
            <p:cNvPr id="20566" name="Oval 26"/>
            <p:cNvSpPr/>
            <p:nvPr/>
          </p:nvSpPr>
          <p:spPr>
            <a:xfrm>
              <a:off x="4168" y="460"/>
              <a:ext cx="227" cy="227"/>
            </a:xfrm>
            <a:prstGeom prst="ellipse">
              <a:avLst/>
            </a:prstGeom>
            <a:solidFill>
              <a:srgbClr val="000000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67" name="Oval 27"/>
            <p:cNvSpPr/>
            <p:nvPr/>
          </p:nvSpPr>
          <p:spPr>
            <a:xfrm>
              <a:off x="2444" y="906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68" name="Oval 28"/>
            <p:cNvSpPr/>
            <p:nvPr/>
          </p:nvSpPr>
          <p:spPr>
            <a:xfrm>
              <a:off x="3724" y="2193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 29"/>
          <p:cNvGrpSpPr/>
          <p:nvPr/>
        </p:nvGrpSpPr>
        <p:grpSpPr>
          <a:xfrm>
            <a:off x="3868738" y="2727325"/>
            <a:ext cx="3109912" cy="3014663"/>
            <a:chOff x="2445" y="1766"/>
            <a:chExt cx="1959" cy="1951"/>
          </a:xfrm>
        </p:grpSpPr>
        <p:grpSp>
          <p:nvGrpSpPr>
            <p:cNvPr id="20550" name="Group 30"/>
            <p:cNvGrpSpPr/>
            <p:nvPr/>
          </p:nvGrpSpPr>
          <p:grpSpPr>
            <a:xfrm>
              <a:off x="2566" y="1881"/>
              <a:ext cx="1724" cy="1724"/>
              <a:chOff x="839" y="2311"/>
              <a:chExt cx="1724" cy="1724"/>
            </a:xfrm>
          </p:grpSpPr>
          <p:sp>
            <p:nvSpPr>
              <p:cNvPr id="20561" name="AutoShape 31"/>
              <p:cNvSpPr/>
              <p:nvPr/>
            </p:nvSpPr>
            <p:spPr>
              <a:xfrm>
                <a:off x="839" y="2311"/>
                <a:ext cx="1724" cy="1724"/>
              </a:xfrm>
              <a:prstGeom prst="cube">
                <a:avLst>
                  <a:gd name="adj" fmla="val 25000"/>
                </a:avLst>
              </a:prstGeom>
              <a:noFill/>
              <a:ln w="12700" cap="sq" cmpd="sng">
                <a:solidFill>
                  <a:srgbClr val="000000"/>
                </a:solidFill>
                <a:prstDash val="solid"/>
                <a:miter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562" name="Line 32"/>
              <p:cNvSpPr/>
              <p:nvPr/>
            </p:nvSpPr>
            <p:spPr>
              <a:xfrm>
                <a:off x="1292" y="3607"/>
                <a:ext cx="1270" cy="0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0563" name="Line 33"/>
              <p:cNvSpPr/>
              <p:nvPr/>
            </p:nvSpPr>
            <p:spPr>
              <a:xfrm>
                <a:off x="1268" y="2311"/>
                <a:ext cx="0" cy="1315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0564" name="Line 34"/>
              <p:cNvSpPr/>
              <p:nvPr/>
            </p:nvSpPr>
            <p:spPr>
              <a:xfrm flipV="1">
                <a:off x="839" y="3626"/>
                <a:ext cx="408" cy="408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</p:grpSp>
        <p:sp>
          <p:nvSpPr>
            <p:cNvPr id="20551" name="Oval 35"/>
            <p:cNvSpPr/>
            <p:nvPr/>
          </p:nvSpPr>
          <p:spPr>
            <a:xfrm>
              <a:off x="2445" y="3490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52" name="Oval 36"/>
            <p:cNvSpPr/>
            <p:nvPr/>
          </p:nvSpPr>
          <p:spPr>
            <a:xfrm>
              <a:off x="4177" y="3072"/>
              <a:ext cx="227" cy="227"/>
            </a:xfrm>
            <a:prstGeom prst="ellipse">
              <a:avLst/>
            </a:prstGeom>
            <a:solidFill>
              <a:srgbClr val="000000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53" name="Oval 37"/>
            <p:cNvSpPr/>
            <p:nvPr/>
          </p:nvSpPr>
          <p:spPr>
            <a:xfrm>
              <a:off x="3128" y="2797"/>
              <a:ext cx="227" cy="227"/>
            </a:xfrm>
            <a:prstGeom prst="ellipse">
              <a:avLst/>
            </a:prstGeom>
            <a:solidFill>
              <a:schemeClr val="folHlink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54" name="Line 38"/>
            <p:cNvSpPr/>
            <p:nvPr/>
          </p:nvSpPr>
          <p:spPr>
            <a:xfrm flipH="1">
              <a:off x="2653" y="3036"/>
              <a:ext cx="545" cy="499"/>
            </a:xfrm>
            <a:prstGeom prst="line">
              <a:avLst/>
            </a:prstGeom>
            <a:ln w="38100" cap="sq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555" name="Line 39"/>
            <p:cNvSpPr/>
            <p:nvPr/>
          </p:nvSpPr>
          <p:spPr>
            <a:xfrm>
              <a:off x="3061" y="1993"/>
              <a:ext cx="136" cy="771"/>
            </a:xfrm>
            <a:prstGeom prst="line">
              <a:avLst/>
            </a:prstGeom>
            <a:ln w="38100" cap="sq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556" name="Line 40"/>
            <p:cNvSpPr/>
            <p:nvPr/>
          </p:nvSpPr>
          <p:spPr>
            <a:xfrm flipH="1">
              <a:off x="3334" y="2356"/>
              <a:ext cx="408" cy="454"/>
            </a:xfrm>
            <a:prstGeom prst="line">
              <a:avLst/>
            </a:prstGeom>
            <a:ln w="38100" cap="sq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557" name="Line 41"/>
            <p:cNvSpPr/>
            <p:nvPr/>
          </p:nvSpPr>
          <p:spPr>
            <a:xfrm>
              <a:off x="3379" y="2946"/>
              <a:ext cx="771" cy="181"/>
            </a:xfrm>
            <a:prstGeom prst="line">
              <a:avLst/>
            </a:prstGeom>
            <a:ln w="38100" cap="sq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558" name="Oval 42"/>
            <p:cNvSpPr/>
            <p:nvPr/>
          </p:nvSpPr>
          <p:spPr>
            <a:xfrm>
              <a:off x="2880" y="1766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59" name="Oval 43"/>
            <p:cNvSpPr/>
            <p:nvPr/>
          </p:nvSpPr>
          <p:spPr>
            <a:xfrm>
              <a:off x="2880" y="1766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60" name="Oval 44"/>
            <p:cNvSpPr/>
            <p:nvPr/>
          </p:nvSpPr>
          <p:spPr>
            <a:xfrm>
              <a:off x="3724" y="2202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45"/>
          <p:cNvGrpSpPr/>
          <p:nvPr/>
        </p:nvGrpSpPr>
        <p:grpSpPr>
          <a:xfrm>
            <a:off x="3248025" y="1411288"/>
            <a:ext cx="3067050" cy="2998787"/>
            <a:chOff x="2018" y="914"/>
            <a:chExt cx="1932" cy="1941"/>
          </a:xfrm>
        </p:grpSpPr>
        <p:sp>
          <p:nvSpPr>
            <p:cNvPr id="20535" name="Oval 46"/>
            <p:cNvSpPr/>
            <p:nvPr/>
          </p:nvSpPr>
          <p:spPr>
            <a:xfrm>
              <a:off x="2744" y="1993"/>
              <a:ext cx="227" cy="227"/>
            </a:xfrm>
            <a:prstGeom prst="ellipse">
              <a:avLst/>
            </a:prstGeom>
            <a:solidFill>
              <a:schemeClr val="folHlink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0536" name="Group 47"/>
            <p:cNvGrpSpPr/>
            <p:nvPr/>
          </p:nvGrpSpPr>
          <p:grpSpPr>
            <a:xfrm>
              <a:off x="2018" y="914"/>
              <a:ext cx="1932" cy="1941"/>
              <a:chOff x="2018" y="914"/>
              <a:chExt cx="1932" cy="1941"/>
            </a:xfrm>
          </p:grpSpPr>
          <p:grpSp>
            <p:nvGrpSpPr>
              <p:cNvPr id="20537" name="Group 48"/>
              <p:cNvGrpSpPr/>
              <p:nvPr/>
            </p:nvGrpSpPr>
            <p:grpSpPr>
              <a:xfrm>
                <a:off x="2127" y="1019"/>
                <a:ext cx="1724" cy="1724"/>
                <a:chOff x="839" y="2311"/>
                <a:chExt cx="1724" cy="1724"/>
              </a:xfrm>
            </p:grpSpPr>
            <p:sp>
              <p:nvSpPr>
                <p:cNvPr id="20546" name="AutoShape 49"/>
                <p:cNvSpPr/>
                <p:nvPr/>
              </p:nvSpPr>
              <p:spPr>
                <a:xfrm>
                  <a:off x="839" y="2311"/>
                  <a:ext cx="1724" cy="1724"/>
                </a:xfrm>
                <a:prstGeom prst="cube">
                  <a:avLst>
                    <a:gd name="adj" fmla="val 25000"/>
                  </a:avLst>
                </a:prstGeom>
                <a:noFill/>
                <a:ln w="12700" cap="sq" cmpd="sng">
                  <a:solidFill>
                    <a:srgbClr val="00000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 anchor="ctr" anchorCtr="0"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547" name="Line 50"/>
                <p:cNvSpPr/>
                <p:nvPr/>
              </p:nvSpPr>
              <p:spPr>
                <a:xfrm>
                  <a:off x="1292" y="3607"/>
                  <a:ext cx="1270" cy="0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sm" len="sm"/>
                  <a:tailEnd type="none" w="sm" len="sm"/>
                </a:ln>
              </p:spPr>
            </p:sp>
            <p:sp>
              <p:nvSpPr>
                <p:cNvPr id="20548" name="Line 51"/>
                <p:cNvSpPr/>
                <p:nvPr/>
              </p:nvSpPr>
              <p:spPr>
                <a:xfrm>
                  <a:off x="1268" y="2311"/>
                  <a:ext cx="0" cy="1315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sm" len="sm"/>
                  <a:tailEnd type="none" w="sm" len="sm"/>
                </a:ln>
              </p:spPr>
            </p:sp>
            <p:sp>
              <p:nvSpPr>
                <p:cNvPr id="20549" name="Line 52"/>
                <p:cNvSpPr/>
                <p:nvPr/>
              </p:nvSpPr>
              <p:spPr>
                <a:xfrm flipV="1">
                  <a:off x="839" y="3626"/>
                  <a:ext cx="408" cy="408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sm" len="sm"/>
                  <a:tailEnd type="none" w="sm" len="sm"/>
                </a:ln>
              </p:spPr>
            </p:sp>
          </p:grpSp>
          <p:sp>
            <p:nvSpPr>
              <p:cNvPr id="20538" name="Oval 53"/>
              <p:cNvSpPr/>
              <p:nvPr/>
            </p:nvSpPr>
            <p:spPr>
              <a:xfrm>
                <a:off x="3306" y="1340"/>
                <a:ext cx="227" cy="227"/>
              </a:xfrm>
              <a:prstGeom prst="ellipse">
                <a:avLst/>
              </a:prstGeom>
              <a:solidFill>
                <a:srgbClr val="000000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539" name="Line 54"/>
              <p:cNvSpPr/>
              <p:nvPr/>
            </p:nvSpPr>
            <p:spPr>
              <a:xfrm>
                <a:off x="2608" y="1177"/>
                <a:ext cx="181" cy="816"/>
              </a:xfrm>
              <a:prstGeom prst="line">
                <a:avLst/>
              </a:prstGeom>
              <a:ln w="38100" cap="sq" cmpd="sng">
                <a:solidFill>
                  <a:srgbClr val="660033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20540" name="Line 55"/>
              <p:cNvSpPr/>
              <p:nvPr/>
            </p:nvSpPr>
            <p:spPr>
              <a:xfrm flipH="1">
                <a:off x="2245" y="2220"/>
                <a:ext cx="545" cy="454"/>
              </a:xfrm>
              <a:prstGeom prst="line">
                <a:avLst/>
              </a:prstGeom>
              <a:ln w="38100" cap="sq" cmpd="sng">
                <a:solidFill>
                  <a:srgbClr val="660033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20541" name="Line 56"/>
              <p:cNvSpPr/>
              <p:nvPr/>
            </p:nvSpPr>
            <p:spPr>
              <a:xfrm>
                <a:off x="2971" y="2084"/>
                <a:ext cx="771" cy="181"/>
              </a:xfrm>
              <a:prstGeom prst="line">
                <a:avLst/>
              </a:prstGeom>
              <a:ln w="38100" cap="sq" cmpd="sng">
                <a:solidFill>
                  <a:srgbClr val="660033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20542" name="Line 57"/>
              <p:cNvSpPr/>
              <p:nvPr/>
            </p:nvSpPr>
            <p:spPr>
              <a:xfrm flipH="1">
                <a:off x="2925" y="1585"/>
                <a:ext cx="408" cy="409"/>
              </a:xfrm>
              <a:prstGeom prst="line">
                <a:avLst/>
              </a:prstGeom>
              <a:ln w="38100" cap="sq" cmpd="sng">
                <a:solidFill>
                  <a:srgbClr val="660033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20543" name="Oval 58"/>
              <p:cNvSpPr/>
              <p:nvPr/>
            </p:nvSpPr>
            <p:spPr>
              <a:xfrm>
                <a:off x="2444" y="914"/>
                <a:ext cx="227" cy="227"/>
              </a:xfrm>
              <a:prstGeom prst="ellipse">
                <a:avLst/>
              </a:prstGeom>
              <a:solidFill>
                <a:srgbClr val="0066FF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544" name="Oval 59"/>
              <p:cNvSpPr/>
              <p:nvPr/>
            </p:nvSpPr>
            <p:spPr>
              <a:xfrm>
                <a:off x="2018" y="2628"/>
                <a:ext cx="227" cy="227"/>
              </a:xfrm>
              <a:prstGeom prst="ellipse">
                <a:avLst/>
              </a:prstGeom>
              <a:solidFill>
                <a:srgbClr val="0066FF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545" name="Oval 60"/>
              <p:cNvSpPr/>
              <p:nvPr/>
            </p:nvSpPr>
            <p:spPr>
              <a:xfrm>
                <a:off x="3723" y="2202"/>
                <a:ext cx="227" cy="227"/>
              </a:xfrm>
              <a:prstGeom prst="ellipse">
                <a:avLst/>
              </a:prstGeom>
              <a:solidFill>
                <a:srgbClr val="0066FF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61"/>
          <p:cNvGrpSpPr/>
          <p:nvPr/>
        </p:nvGrpSpPr>
        <p:grpSpPr>
          <a:xfrm>
            <a:off x="1844675" y="2735263"/>
            <a:ext cx="3097213" cy="3013075"/>
            <a:chOff x="1156" y="1766"/>
            <a:chExt cx="1951" cy="1951"/>
          </a:xfrm>
        </p:grpSpPr>
        <p:grpSp>
          <p:nvGrpSpPr>
            <p:cNvPr id="20526" name="Group 62"/>
            <p:cNvGrpSpPr/>
            <p:nvPr/>
          </p:nvGrpSpPr>
          <p:grpSpPr>
            <a:xfrm>
              <a:off x="1268" y="1878"/>
              <a:ext cx="1724" cy="1724"/>
              <a:chOff x="839" y="2311"/>
              <a:chExt cx="1724" cy="1724"/>
            </a:xfrm>
          </p:grpSpPr>
          <p:sp>
            <p:nvSpPr>
              <p:cNvPr id="20531" name="AutoShape 63"/>
              <p:cNvSpPr/>
              <p:nvPr/>
            </p:nvSpPr>
            <p:spPr>
              <a:xfrm>
                <a:off x="839" y="2311"/>
                <a:ext cx="1724" cy="1724"/>
              </a:xfrm>
              <a:prstGeom prst="cube">
                <a:avLst>
                  <a:gd name="adj" fmla="val 25000"/>
                </a:avLst>
              </a:prstGeom>
              <a:noFill/>
              <a:ln w="12700" cap="sq" cmpd="sng">
                <a:solidFill>
                  <a:srgbClr val="000000"/>
                </a:solidFill>
                <a:prstDash val="solid"/>
                <a:miter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532" name="Line 64"/>
              <p:cNvSpPr/>
              <p:nvPr/>
            </p:nvSpPr>
            <p:spPr>
              <a:xfrm>
                <a:off x="1292" y="3607"/>
                <a:ext cx="1270" cy="0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0533" name="Line 65"/>
              <p:cNvSpPr/>
              <p:nvPr/>
            </p:nvSpPr>
            <p:spPr>
              <a:xfrm>
                <a:off x="1268" y="2311"/>
                <a:ext cx="0" cy="1315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0534" name="Line 66"/>
              <p:cNvSpPr/>
              <p:nvPr/>
            </p:nvSpPr>
            <p:spPr>
              <a:xfrm flipV="1">
                <a:off x="839" y="3626"/>
                <a:ext cx="408" cy="408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</p:grpSp>
        <p:sp>
          <p:nvSpPr>
            <p:cNvPr id="20527" name="Oval 67"/>
            <p:cNvSpPr/>
            <p:nvPr/>
          </p:nvSpPr>
          <p:spPr>
            <a:xfrm>
              <a:off x="1574" y="3063"/>
              <a:ext cx="227" cy="227"/>
            </a:xfrm>
            <a:prstGeom prst="ellipse">
              <a:avLst/>
            </a:prstGeom>
            <a:solidFill>
              <a:srgbClr val="000000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28" name="Oval 68"/>
            <p:cNvSpPr/>
            <p:nvPr/>
          </p:nvSpPr>
          <p:spPr>
            <a:xfrm>
              <a:off x="2880" y="1766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29" name="Oval 69"/>
            <p:cNvSpPr/>
            <p:nvPr/>
          </p:nvSpPr>
          <p:spPr>
            <a:xfrm>
              <a:off x="1156" y="2193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30" name="Oval 70"/>
            <p:cNvSpPr/>
            <p:nvPr/>
          </p:nvSpPr>
          <p:spPr>
            <a:xfrm>
              <a:off x="2445" y="3490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6" name="Group 71"/>
          <p:cNvGrpSpPr/>
          <p:nvPr/>
        </p:nvGrpSpPr>
        <p:grpSpPr>
          <a:xfrm>
            <a:off x="3203575" y="3392488"/>
            <a:ext cx="3065463" cy="2998787"/>
            <a:chOff x="2020" y="2193"/>
            <a:chExt cx="1931" cy="1942"/>
          </a:xfrm>
        </p:grpSpPr>
        <p:grpSp>
          <p:nvGrpSpPr>
            <p:cNvPr id="20515" name="Group 72"/>
            <p:cNvGrpSpPr/>
            <p:nvPr/>
          </p:nvGrpSpPr>
          <p:grpSpPr>
            <a:xfrm>
              <a:off x="2137" y="2193"/>
              <a:ext cx="1814" cy="1942"/>
              <a:chOff x="3742" y="2238"/>
              <a:chExt cx="1814" cy="1942"/>
            </a:xfrm>
          </p:grpSpPr>
          <p:grpSp>
            <p:nvGrpSpPr>
              <p:cNvPr id="20519" name="Group 73"/>
              <p:cNvGrpSpPr/>
              <p:nvPr/>
            </p:nvGrpSpPr>
            <p:grpSpPr>
              <a:xfrm>
                <a:off x="3742" y="2356"/>
                <a:ext cx="1724" cy="1724"/>
                <a:chOff x="839" y="2311"/>
                <a:chExt cx="1724" cy="1724"/>
              </a:xfrm>
            </p:grpSpPr>
            <p:sp>
              <p:nvSpPr>
                <p:cNvPr id="20522" name="AutoShape 74"/>
                <p:cNvSpPr/>
                <p:nvPr/>
              </p:nvSpPr>
              <p:spPr>
                <a:xfrm>
                  <a:off x="839" y="2311"/>
                  <a:ext cx="1724" cy="1724"/>
                </a:xfrm>
                <a:prstGeom prst="cube">
                  <a:avLst>
                    <a:gd name="adj" fmla="val 25000"/>
                  </a:avLst>
                </a:prstGeom>
                <a:noFill/>
                <a:ln w="12700" cap="sq" cmpd="sng">
                  <a:solidFill>
                    <a:srgbClr val="00000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 anchor="ctr" anchorCtr="0"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523" name="Line 75"/>
                <p:cNvSpPr/>
                <p:nvPr/>
              </p:nvSpPr>
              <p:spPr>
                <a:xfrm>
                  <a:off x="1292" y="3607"/>
                  <a:ext cx="1270" cy="0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sm" len="sm"/>
                  <a:tailEnd type="none" w="sm" len="sm"/>
                </a:ln>
              </p:spPr>
            </p:sp>
            <p:sp>
              <p:nvSpPr>
                <p:cNvPr id="20524" name="Line 76"/>
                <p:cNvSpPr/>
                <p:nvPr/>
              </p:nvSpPr>
              <p:spPr>
                <a:xfrm>
                  <a:off x="1268" y="2311"/>
                  <a:ext cx="0" cy="1315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sm" len="sm"/>
                  <a:tailEnd type="none" w="sm" len="sm"/>
                </a:ln>
              </p:spPr>
            </p:sp>
            <p:sp>
              <p:nvSpPr>
                <p:cNvPr id="20525" name="Line 77"/>
                <p:cNvSpPr/>
                <p:nvPr/>
              </p:nvSpPr>
              <p:spPr>
                <a:xfrm flipV="1">
                  <a:off x="839" y="3626"/>
                  <a:ext cx="408" cy="408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sm" len="sm"/>
                  <a:tailEnd type="none" w="sm" len="sm"/>
                </a:ln>
              </p:spPr>
            </p:sp>
          </p:grpSp>
          <p:sp>
            <p:nvSpPr>
              <p:cNvPr id="20520" name="Oval 78"/>
              <p:cNvSpPr/>
              <p:nvPr/>
            </p:nvSpPr>
            <p:spPr>
              <a:xfrm>
                <a:off x="4921" y="3953"/>
                <a:ext cx="227" cy="227"/>
              </a:xfrm>
              <a:prstGeom prst="ellipse">
                <a:avLst/>
              </a:prstGeom>
              <a:solidFill>
                <a:srgbClr val="000000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521" name="Oval 79"/>
              <p:cNvSpPr/>
              <p:nvPr/>
            </p:nvSpPr>
            <p:spPr>
              <a:xfrm>
                <a:off x="5329" y="2238"/>
                <a:ext cx="227" cy="227"/>
              </a:xfrm>
              <a:prstGeom prst="ellipse">
                <a:avLst/>
              </a:prstGeom>
              <a:solidFill>
                <a:srgbClr val="0066FF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0516" name="Oval 80"/>
            <p:cNvSpPr/>
            <p:nvPr/>
          </p:nvSpPr>
          <p:spPr>
            <a:xfrm>
              <a:off x="2020" y="2628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17" name="Oval 81"/>
            <p:cNvSpPr/>
            <p:nvPr/>
          </p:nvSpPr>
          <p:spPr>
            <a:xfrm>
              <a:off x="2445" y="3490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18" name="Oval 82"/>
            <p:cNvSpPr/>
            <p:nvPr/>
          </p:nvSpPr>
          <p:spPr>
            <a:xfrm>
              <a:off x="3720" y="2199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9" name="Group 83"/>
          <p:cNvGrpSpPr/>
          <p:nvPr/>
        </p:nvGrpSpPr>
        <p:grpSpPr>
          <a:xfrm>
            <a:off x="1162050" y="3403600"/>
            <a:ext cx="3074988" cy="2984500"/>
            <a:chOff x="734" y="2202"/>
            <a:chExt cx="1937" cy="1932"/>
          </a:xfrm>
        </p:grpSpPr>
        <p:grpSp>
          <p:nvGrpSpPr>
            <p:cNvPr id="20501" name="Group 84"/>
            <p:cNvGrpSpPr/>
            <p:nvPr/>
          </p:nvGrpSpPr>
          <p:grpSpPr>
            <a:xfrm>
              <a:off x="838" y="2311"/>
              <a:ext cx="1724" cy="1724"/>
              <a:chOff x="839" y="2311"/>
              <a:chExt cx="1724" cy="1724"/>
            </a:xfrm>
          </p:grpSpPr>
          <p:sp>
            <p:nvSpPr>
              <p:cNvPr id="20511" name="AutoShape 85"/>
              <p:cNvSpPr/>
              <p:nvPr/>
            </p:nvSpPr>
            <p:spPr>
              <a:xfrm>
                <a:off x="839" y="2311"/>
                <a:ext cx="1724" cy="1724"/>
              </a:xfrm>
              <a:prstGeom prst="cube">
                <a:avLst>
                  <a:gd name="adj" fmla="val 25000"/>
                </a:avLst>
              </a:prstGeom>
              <a:noFill/>
              <a:ln w="12700" cap="sq" cmpd="sng">
                <a:solidFill>
                  <a:srgbClr val="000000"/>
                </a:solidFill>
                <a:prstDash val="solid"/>
                <a:miter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512" name="Line 86"/>
              <p:cNvSpPr/>
              <p:nvPr/>
            </p:nvSpPr>
            <p:spPr>
              <a:xfrm>
                <a:off x="1292" y="3607"/>
                <a:ext cx="1270" cy="0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0513" name="Line 87"/>
              <p:cNvSpPr/>
              <p:nvPr/>
            </p:nvSpPr>
            <p:spPr>
              <a:xfrm>
                <a:off x="1268" y="2311"/>
                <a:ext cx="0" cy="1315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0514" name="Line 88"/>
              <p:cNvSpPr/>
              <p:nvPr/>
            </p:nvSpPr>
            <p:spPr>
              <a:xfrm flipV="1">
                <a:off x="839" y="3626"/>
                <a:ext cx="408" cy="408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dash"/>
                <a:headEnd type="none" w="sm" len="sm"/>
                <a:tailEnd type="none" w="sm" len="sm"/>
              </a:ln>
            </p:spPr>
          </p:sp>
        </p:grpSp>
        <p:sp>
          <p:nvSpPr>
            <p:cNvPr id="20502" name="Oval 89"/>
            <p:cNvSpPr/>
            <p:nvPr/>
          </p:nvSpPr>
          <p:spPr>
            <a:xfrm>
              <a:off x="734" y="3907"/>
              <a:ext cx="227" cy="227"/>
            </a:xfrm>
            <a:prstGeom prst="ellipse">
              <a:avLst/>
            </a:prstGeom>
            <a:solidFill>
              <a:srgbClr val="000000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03" name="Oval 90"/>
            <p:cNvSpPr/>
            <p:nvPr/>
          </p:nvSpPr>
          <p:spPr>
            <a:xfrm>
              <a:off x="1383" y="3218"/>
              <a:ext cx="227" cy="227"/>
            </a:xfrm>
            <a:prstGeom prst="ellipse">
              <a:avLst/>
            </a:prstGeom>
            <a:solidFill>
              <a:schemeClr val="folHlink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04" name="Line 91"/>
            <p:cNvSpPr/>
            <p:nvPr/>
          </p:nvSpPr>
          <p:spPr>
            <a:xfrm>
              <a:off x="1292" y="2447"/>
              <a:ext cx="136" cy="771"/>
            </a:xfrm>
            <a:prstGeom prst="line">
              <a:avLst/>
            </a:prstGeom>
            <a:ln w="38100" cap="sq" cmpd="sng">
              <a:solidFill>
                <a:srgbClr val="00CC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505" name="Line 92"/>
            <p:cNvSpPr/>
            <p:nvPr/>
          </p:nvSpPr>
          <p:spPr>
            <a:xfrm flipH="1">
              <a:off x="930" y="3399"/>
              <a:ext cx="454" cy="544"/>
            </a:xfrm>
            <a:prstGeom prst="line">
              <a:avLst/>
            </a:prstGeom>
            <a:ln w="38100" cap="sq" cmpd="sng">
              <a:solidFill>
                <a:srgbClr val="00CC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506" name="Line 93"/>
            <p:cNvSpPr/>
            <p:nvPr/>
          </p:nvSpPr>
          <p:spPr>
            <a:xfrm>
              <a:off x="1655" y="3399"/>
              <a:ext cx="771" cy="181"/>
            </a:xfrm>
            <a:prstGeom prst="line">
              <a:avLst/>
            </a:prstGeom>
            <a:ln w="38100" cap="sq" cmpd="sng">
              <a:solidFill>
                <a:srgbClr val="00CC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507" name="Line 94"/>
            <p:cNvSpPr/>
            <p:nvPr/>
          </p:nvSpPr>
          <p:spPr>
            <a:xfrm flipH="1">
              <a:off x="1610" y="2810"/>
              <a:ext cx="408" cy="409"/>
            </a:xfrm>
            <a:prstGeom prst="line">
              <a:avLst/>
            </a:prstGeom>
            <a:ln w="38100" cap="sq" cmpd="sng">
              <a:solidFill>
                <a:srgbClr val="00CC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508" name="Oval 95"/>
            <p:cNvSpPr/>
            <p:nvPr/>
          </p:nvSpPr>
          <p:spPr>
            <a:xfrm>
              <a:off x="1156" y="2202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09" name="Oval 96"/>
            <p:cNvSpPr/>
            <p:nvPr/>
          </p:nvSpPr>
          <p:spPr>
            <a:xfrm>
              <a:off x="2018" y="2628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10" name="Oval 97"/>
            <p:cNvSpPr/>
            <p:nvPr/>
          </p:nvSpPr>
          <p:spPr>
            <a:xfrm>
              <a:off x="2444" y="3490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98"/>
          <p:cNvGrpSpPr/>
          <p:nvPr/>
        </p:nvGrpSpPr>
        <p:grpSpPr>
          <a:xfrm>
            <a:off x="1154113" y="1400175"/>
            <a:ext cx="3109912" cy="3011488"/>
            <a:chOff x="727" y="907"/>
            <a:chExt cx="1959" cy="1949"/>
          </a:xfrm>
        </p:grpSpPr>
        <p:grpSp>
          <p:nvGrpSpPr>
            <p:cNvPr id="20491" name="Group 99"/>
            <p:cNvGrpSpPr/>
            <p:nvPr/>
          </p:nvGrpSpPr>
          <p:grpSpPr>
            <a:xfrm>
              <a:off x="727" y="907"/>
              <a:ext cx="1959" cy="1949"/>
              <a:chOff x="712" y="906"/>
              <a:chExt cx="1959" cy="1949"/>
            </a:xfrm>
          </p:grpSpPr>
          <p:grpSp>
            <p:nvGrpSpPr>
              <p:cNvPr id="20493" name="Group 100"/>
              <p:cNvGrpSpPr/>
              <p:nvPr/>
            </p:nvGrpSpPr>
            <p:grpSpPr>
              <a:xfrm>
                <a:off x="831" y="1019"/>
                <a:ext cx="1724" cy="1724"/>
                <a:chOff x="839" y="2311"/>
                <a:chExt cx="1724" cy="1724"/>
              </a:xfrm>
            </p:grpSpPr>
            <p:sp>
              <p:nvSpPr>
                <p:cNvPr id="20497" name="AutoShape 101"/>
                <p:cNvSpPr/>
                <p:nvPr/>
              </p:nvSpPr>
              <p:spPr>
                <a:xfrm>
                  <a:off x="839" y="2311"/>
                  <a:ext cx="1724" cy="1724"/>
                </a:xfrm>
                <a:prstGeom prst="cube">
                  <a:avLst>
                    <a:gd name="adj" fmla="val 25000"/>
                  </a:avLst>
                </a:prstGeom>
                <a:noFill/>
                <a:ln w="12700" cap="sq" cmpd="sng">
                  <a:solidFill>
                    <a:srgbClr val="000000"/>
                  </a:solidFill>
                  <a:prstDash val="solid"/>
                  <a:miter/>
                  <a:headEnd type="none" w="sm" len="sm"/>
                  <a:tailEnd type="none" w="sm" len="sm"/>
                </a:ln>
              </p:spPr>
              <p:txBody>
                <a:bodyPr wrap="none" anchor="ctr" anchorCtr="0"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498" name="Line 102"/>
                <p:cNvSpPr/>
                <p:nvPr/>
              </p:nvSpPr>
              <p:spPr>
                <a:xfrm>
                  <a:off x="1292" y="3607"/>
                  <a:ext cx="1270" cy="0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sm" len="sm"/>
                  <a:tailEnd type="none" w="sm" len="sm"/>
                </a:ln>
              </p:spPr>
            </p:sp>
            <p:sp>
              <p:nvSpPr>
                <p:cNvPr id="20499" name="Line 103"/>
                <p:cNvSpPr/>
                <p:nvPr/>
              </p:nvSpPr>
              <p:spPr>
                <a:xfrm>
                  <a:off x="1268" y="2311"/>
                  <a:ext cx="0" cy="1315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sm" len="sm"/>
                  <a:tailEnd type="none" w="sm" len="sm"/>
                </a:ln>
              </p:spPr>
            </p:sp>
            <p:sp>
              <p:nvSpPr>
                <p:cNvPr id="20500" name="Line 104"/>
                <p:cNvSpPr/>
                <p:nvPr/>
              </p:nvSpPr>
              <p:spPr>
                <a:xfrm flipV="1">
                  <a:off x="839" y="3626"/>
                  <a:ext cx="408" cy="408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sm" len="sm"/>
                  <a:tailEnd type="none" w="sm" len="sm"/>
                </a:ln>
              </p:spPr>
            </p:sp>
          </p:grpSp>
          <p:sp>
            <p:nvSpPr>
              <p:cNvPr id="20494" name="Oval 105"/>
              <p:cNvSpPr/>
              <p:nvPr/>
            </p:nvSpPr>
            <p:spPr>
              <a:xfrm>
                <a:off x="712" y="1331"/>
                <a:ext cx="227" cy="227"/>
              </a:xfrm>
              <a:prstGeom prst="ellipse">
                <a:avLst/>
              </a:prstGeom>
              <a:solidFill>
                <a:srgbClr val="000000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495" name="Oval 106"/>
              <p:cNvSpPr/>
              <p:nvPr/>
            </p:nvSpPr>
            <p:spPr>
              <a:xfrm>
                <a:off x="2444" y="906"/>
                <a:ext cx="227" cy="227"/>
              </a:xfrm>
              <a:prstGeom prst="ellipse">
                <a:avLst/>
              </a:prstGeom>
              <a:solidFill>
                <a:srgbClr val="0066FF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496" name="Oval 107"/>
              <p:cNvSpPr/>
              <p:nvPr/>
            </p:nvSpPr>
            <p:spPr>
              <a:xfrm>
                <a:off x="2018" y="2628"/>
                <a:ext cx="227" cy="227"/>
              </a:xfrm>
              <a:prstGeom prst="ellipse">
                <a:avLst/>
              </a:prstGeom>
              <a:solidFill>
                <a:srgbClr val="0066FF"/>
              </a:solidFill>
              <a:ln w="12700" cap="sq" cmpd="sng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0492" name="Oval 108"/>
            <p:cNvSpPr/>
            <p:nvPr/>
          </p:nvSpPr>
          <p:spPr>
            <a:xfrm>
              <a:off x="1163" y="2196"/>
              <a:ext cx="227" cy="227"/>
            </a:xfrm>
            <a:prstGeom prst="ellipse">
              <a:avLst/>
            </a:prstGeom>
            <a:solidFill>
              <a:srgbClr val="0066FF"/>
            </a:solidFill>
            <a:ln w="12700" cap="sq" cmpd="sng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6493" name="Rectangle 109"/>
          <p:cNvSpPr>
            <a:spLocks noChangeArrowheads="1"/>
          </p:cNvSpPr>
          <p:nvPr/>
        </p:nvSpPr>
        <p:spPr bwMode="auto">
          <a:xfrm>
            <a:off x="7497763" y="1042988"/>
            <a:ext cx="995363" cy="44862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金刚石晶胞示意图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416243" y="1311910"/>
            <a:ext cx="8586311" cy="3537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60000"/>
              </a:lnSpc>
            </a:pP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下列有关晶胞的叙述中正确的是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(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)A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．晶胞的结构是晶体的结构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B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．不同的晶体中，晶胞的大小和形状都相同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．晶胞中的任何一个粒子都完全属于该晶胞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D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．已知晶胞的组成就可推知晶体的组成
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07798" y="1518285"/>
            <a:ext cx="47625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D</a:t>
            </a:r>
            <a:endParaRPr lang="en-US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264795" y="959168"/>
            <a:ext cx="8586311" cy="1899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40000"/>
              </a:lnSpc>
            </a:pP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]下列各项是晶体结构中具有代表性的最小重复单元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(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晶胞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)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的排列方式，图中：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○—X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，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●—Y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，</a:t>
            </a:r>
            <a:r>
              <a:rPr 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⊕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—Z。其中对应的化学式不正确的是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(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　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)</a:t>
            </a:r>
            <a:endParaRPr lang="en-US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13521" y="2275364"/>
            <a:ext cx="47625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B</a:t>
            </a:r>
            <a:endParaRPr lang="en-US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/>
          <p:cNvPicPr/>
          <p:nvPr/>
        </p:nvPicPr>
        <p:blipFill>
          <a:blip r:embed="rId1">
            <a:lum bright="-12000" contrast="18000"/>
          </a:blip>
          <a:stretch>
            <a:fillRect/>
          </a:stretch>
        </p:blipFill>
        <p:spPr>
          <a:xfrm>
            <a:off x="771525" y="2858770"/>
            <a:ext cx="7600950" cy="25222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/>
          <p:nvPr/>
        </p:nvSpPr>
        <p:spPr>
          <a:xfrm>
            <a:off x="365125" y="786130"/>
            <a:ext cx="849185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5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钛酸钡的热稳定性好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介电常数高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在小型变压器、话筒和扩音器中都有应用。其晶胞的结构示意图如下图所示。则它的化学式为（    ）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  A.BaTi</a:t>
            </a:r>
            <a:r>
              <a:rPr lang="en-US" altLang="zh-CN" sz="36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8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O</a:t>
            </a:r>
            <a:r>
              <a:rPr lang="en-US" altLang="zh-CN" sz="36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12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      B. BaTi</a:t>
            </a:r>
            <a:r>
              <a:rPr lang="en-US" altLang="zh-CN" sz="36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O</a:t>
            </a:r>
            <a:r>
              <a:rPr lang="en-US" altLang="zh-CN" sz="36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6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 </a:t>
            </a:r>
            <a:endParaRPr lang="en-US" altLang="zh-CN" sz="36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  C. BaTi</a:t>
            </a:r>
            <a:r>
              <a:rPr lang="en-US" altLang="zh-CN" sz="36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O</a:t>
            </a:r>
            <a:r>
              <a:rPr lang="en-US" altLang="zh-CN" sz="36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      D. BaTiO</a:t>
            </a:r>
            <a:r>
              <a:rPr lang="en-US" altLang="zh-CN" sz="36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3</a:t>
            </a:r>
            <a:endParaRPr lang="en-US" altLang="zh-CN" sz="3600" b="1" baseline="-2500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3862" name="Rectangle 70"/>
          <p:cNvSpPr/>
          <p:nvPr/>
        </p:nvSpPr>
        <p:spPr>
          <a:xfrm>
            <a:off x="8155940" y="1739900"/>
            <a:ext cx="701040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D</a:t>
            </a:r>
            <a:endParaRPr lang="en-US" altLang="zh-CN" sz="4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53252" name="组合 53251"/>
          <p:cNvGrpSpPr/>
          <p:nvPr/>
        </p:nvGrpSpPr>
        <p:grpSpPr>
          <a:xfrm>
            <a:off x="3709035" y="4289425"/>
            <a:ext cx="2605088" cy="1676400"/>
            <a:chOff x="441" y="2544"/>
            <a:chExt cx="1515" cy="1056"/>
          </a:xfrm>
        </p:grpSpPr>
        <p:grpSp>
          <p:nvGrpSpPr>
            <p:cNvPr id="53253" name="组合 53252"/>
            <p:cNvGrpSpPr/>
            <p:nvPr/>
          </p:nvGrpSpPr>
          <p:grpSpPr>
            <a:xfrm>
              <a:off x="441" y="2544"/>
              <a:ext cx="1515" cy="1056"/>
              <a:chOff x="441" y="2544"/>
              <a:chExt cx="1515" cy="1056"/>
            </a:xfrm>
          </p:grpSpPr>
          <p:sp>
            <p:nvSpPr>
              <p:cNvPr id="53254" name="椭圆 53253"/>
              <p:cNvSpPr/>
              <p:nvPr/>
            </p:nvSpPr>
            <p:spPr>
              <a:xfrm>
                <a:off x="528" y="2628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rgbClr val="FF0066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255" name="椭圆 53254"/>
              <p:cNvSpPr/>
              <p:nvPr/>
            </p:nvSpPr>
            <p:spPr>
              <a:xfrm>
                <a:off x="441" y="3277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ang="5400000" scaled="0"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rgbClr val="FF0066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256" name="文本框 53255"/>
              <p:cNvSpPr txBox="1"/>
              <p:nvPr/>
            </p:nvSpPr>
            <p:spPr>
              <a:xfrm>
                <a:off x="912" y="2544"/>
                <a:ext cx="864" cy="3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en-US" altLang="zh-CN" sz="3200" b="1">
                    <a:solidFill>
                      <a:srgbClr val="FF0066"/>
                    </a:solidFill>
                    <a:latin typeface="Arial" panose="020B0604020202020204" pitchFamily="34" charset="0"/>
                    <a:ea typeface="黑体" panose="02010609060101010101" pitchFamily="2" charset="-122"/>
                    <a:cs typeface="Arial" panose="020B0604020202020204" pitchFamily="34" charset="0"/>
                  </a:rPr>
                  <a:t>O</a:t>
                </a:r>
                <a:r>
                  <a:rPr lang="zh-CN" altLang="en-US" sz="3200" b="1">
                    <a:solidFill>
                      <a:srgbClr val="FF0066"/>
                    </a:solidFill>
                    <a:latin typeface="Arial" panose="020B0604020202020204" pitchFamily="34" charset="0"/>
                    <a:ea typeface="黑体" panose="02010609060101010101" pitchFamily="2" charset="-122"/>
                    <a:cs typeface="Arial" panose="020B0604020202020204" pitchFamily="34" charset="0"/>
                  </a:rPr>
                  <a:t>原子</a:t>
                </a:r>
                <a:endParaRPr lang="zh-CN" altLang="en-US" sz="3200" b="1">
                  <a:solidFill>
                    <a:srgbClr val="FF0066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257" name="文本框 53256"/>
              <p:cNvSpPr txBox="1"/>
              <p:nvPr/>
            </p:nvSpPr>
            <p:spPr>
              <a:xfrm>
                <a:off x="900" y="2916"/>
                <a:ext cx="1056" cy="3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en-US" altLang="zh-CN" sz="3200" b="1">
                    <a:solidFill>
                      <a:srgbClr val="FF0066"/>
                    </a:solidFill>
                    <a:latin typeface="Arial" panose="020B0604020202020204" pitchFamily="34" charset="0"/>
                    <a:ea typeface="黑体" panose="02010609060101010101" pitchFamily="2" charset="-122"/>
                    <a:cs typeface="Arial" panose="020B0604020202020204" pitchFamily="34" charset="0"/>
                  </a:rPr>
                  <a:t>Ti</a:t>
                </a:r>
                <a:r>
                  <a:rPr lang="zh-CN" altLang="en-US" sz="3200" b="1">
                    <a:solidFill>
                      <a:srgbClr val="FF0066"/>
                    </a:solidFill>
                    <a:latin typeface="Arial" panose="020B0604020202020204" pitchFamily="34" charset="0"/>
                    <a:ea typeface="黑体" panose="02010609060101010101" pitchFamily="2" charset="-122"/>
                    <a:cs typeface="Arial" panose="020B0604020202020204" pitchFamily="34" charset="0"/>
                  </a:rPr>
                  <a:t>原子</a:t>
                </a:r>
                <a:endParaRPr lang="zh-CN" altLang="en-US" sz="3200" b="1">
                  <a:solidFill>
                    <a:srgbClr val="FF0066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258" name="文本框 53257"/>
              <p:cNvSpPr txBox="1"/>
              <p:nvPr/>
            </p:nvSpPr>
            <p:spPr>
              <a:xfrm>
                <a:off x="912" y="3264"/>
                <a:ext cx="960" cy="3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en-US" altLang="zh-CN" sz="3200" b="1" err="1">
                    <a:solidFill>
                      <a:srgbClr val="FF0066"/>
                    </a:solidFill>
                    <a:latin typeface="Arial" panose="020B0604020202020204" pitchFamily="34" charset="0"/>
                    <a:ea typeface="黑体" panose="02010609060101010101" pitchFamily="2" charset="-122"/>
                    <a:cs typeface="Arial" panose="020B0604020202020204" pitchFamily="34" charset="0"/>
                  </a:rPr>
                  <a:t>Ba</a:t>
                </a:r>
                <a:r>
                  <a:rPr lang="zh-CN" altLang="en-US" sz="3200" b="1">
                    <a:solidFill>
                      <a:srgbClr val="FF0066"/>
                    </a:solidFill>
                    <a:latin typeface="Arial" panose="020B0604020202020204" pitchFamily="34" charset="0"/>
                    <a:ea typeface="黑体" panose="02010609060101010101" pitchFamily="2" charset="-122"/>
                    <a:cs typeface="Arial" panose="020B0604020202020204" pitchFamily="34" charset="0"/>
                  </a:rPr>
                  <a:t>原子</a:t>
                </a:r>
                <a:endParaRPr lang="zh-CN" altLang="en-US" sz="3200" b="1">
                  <a:solidFill>
                    <a:srgbClr val="FF0066"/>
                  </a:solidFill>
                  <a:latin typeface="Arial" panose="020B0604020202020204" pitchFamily="34" charset="0"/>
                  <a:ea typeface="黑体" panose="02010609060101010101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259" name="椭圆 53258"/>
            <p:cNvSpPr/>
            <p:nvPr/>
          </p:nvSpPr>
          <p:spPr>
            <a:xfrm>
              <a:off x="467" y="2928"/>
              <a:ext cx="242" cy="235"/>
            </a:xfrm>
            <a:prstGeom prst="ellipse">
              <a:avLst/>
            </a:prstGeom>
            <a:gradFill rotWithShape="0">
              <a:gsLst>
                <a:gs pos="0">
                  <a:srgbClr val="FF0066"/>
                </a:gs>
                <a:gs pos="100000">
                  <a:srgbClr val="FF00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</a:ln>
          </p:spPr>
          <p:txBody>
            <a:bodyPr/>
            <a:lstStyle/>
            <a:p>
              <a:endParaRPr lang="zh-CN" altLang="en-US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260" name="组合 53259"/>
          <p:cNvGrpSpPr/>
          <p:nvPr/>
        </p:nvGrpSpPr>
        <p:grpSpPr>
          <a:xfrm>
            <a:off x="365125" y="3851275"/>
            <a:ext cx="2974975" cy="2735263"/>
            <a:chOff x="2496" y="2208"/>
            <a:chExt cx="1730" cy="1723"/>
          </a:xfrm>
        </p:grpSpPr>
        <p:grpSp>
          <p:nvGrpSpPr>
            <p:cNvPr id="53261" name="组合 53260"/>
            <p:cNvGrpSpPr/>
            <p:nvPr/>
          </p:nvGrpSpPr>
          <p:grpSpPr>
            <a:xfrm>
              <a:off x="2520" y="2248"/>
              <a:ext cx="1703" cy="1636"/>
              <a:chOff x="2520" y="2248"/>
              <a:chExt cx="1703" cy="1636"/>
            </a:xfrm>
          </p:grpSpPr>
          <p:grpSp>
            <p:nvGrpSpPr>
              <p:cNvPr id="53262" name="组合 53261"/>
              <p:cNvGrpSpPr/>
              <p:nvPr/>
            </p:nvGrpSpPr>
            <p:grpSpPr>
              <a:xfrm>
                <a:off x="2587" y="2335"/>
                <a:ext cx="1534" cy="1489"/>
                <a:chOff x="657" y="3022"/>
                <a:chExt cx="862" cy="862"/>
              </a:xfrm>
            </p:grpSpPr>
            <p:sp>
              <p:nvSpPr>
                <p:cNvPr id="53263" name="立方体 53262"/>
                <p:cNvSpPr/>
                <p:nvPr/>
              </p:nvSpPr>
              <p:spPr>
                <a:xfrm>
                  <a:off x="657" y="3022"/>
                  <a:ext cx="862" cy="862"/>
                </a:xfrm>
                <a:prstGeom prst="cube">
                  <a:avLst>
                    <a:gd name="adj" fmla="val 25000"/>
                  </a:avLst>
                </a:prstGeom>
                <a:noFill/>
                <a:ln w="9525" cap="flat" cmpd="sng">
                  <a:solidFill>
                    <a:srgbClr val="0000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3264" name="直接连接符 53263"/>
                <p:cNvSpPr/>
                <p:nvPr/>
              </p:nvSpPr>
              <p:spPr>
                <a:xfrm flipH="1">
                  <a:off x="884" y="3022"/>
                  <a:ext cx="0" cy="635"/>
                </a:xfrm>
                <a:prstGeom prst="line">
                  <a:avLst/>
                </a:prstGeom>
                <a:ln w="28575" cap="flat" cmpd="sng">
                  <a:solidFill>
                    <a:srgbClr val="0000FF"/>
                  </a:solidFill>
                  <a:prstDash val="sysDot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53265" name="直接连接符 53264"/>
                <p:cNvSpPr/>
                <p:nvPr/>
              </p:nvSpPr>
              <p:spPr>
                <a:xfrm rot="5400000" flipH="1">
                  <a:off x="1201" y="3339"/>
                  <a:ext cx="0" cy="635"/>
                </a:xfrm>
                <a:prstGeom prst="line">
                  <a:avLst/>
                </a:prstGeom>
                <a:ln w="28575" cap="flat" cmpd="sng">
                  <a:solidFill>
                    <a:srgbClr val="0000FF"/>
                  </a:solidFill>
                  <a:prstDash val="sysDot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53266" name="直接连接符 53265"/>
                <p:cNvSpPr/>
                <p:nvPr/>
              </p:nvSpPr>
              <p:spPr>
                <a:xfrm flipH="1">
                  <a:off x="657" y="3657"/>
                  <a:ext cx="227" cy="227"/>
                </a:xfrm>
                <a:prstGeom prst="line">
                  <a:avLst/>
                </a:prstGeom>
                <a:ln w="28575" cap="flat" cmpd="sng">
                  <a:solidFill>
                    <a:srgbClr val="0000FF"/>
                  </a:solidFill>
                  <a:prstDash val="sysDot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53267" name="椭圆 53266"/>
              <p:cNvSpPr/>
              <p:nvPr/>
            </p:nvSpPr>
            <p:spPr>
              <a:xfrm>
                <a:off x="3612" y="2593"/>
                <a:ext cx="242" cy="235"/>
              </a:xfrm>
              <a:prstGeom prst="ellipse">
                <a:avLst/>
              </a:prstGeom>
              <a:gradFill rotWithShape="0">
                <a:gsLst>
                  <a:gs pos="0">
                    <a:srgbClr val="FF0066"/>
                  </a:gs>
                  <a:gs pos="100000">
                    <a:srgbClr val="FF0066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68" name="椭圆 53267"/>
              <p:cNvSpPr/>
              <p:nvPr/>
            </p:nvSpPr>
            <p:spPr>
              <a:xfrm>
                <a:off x="2520" y="3168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69" name="椭圆 53268"/>
              <p:cNvSpPr/>
              <p:nvPr/>
            </p:nvSpPr>
            <p:spPr>
              <a:xfrm>
                <a:off x="2688" y="2448"/>
                <a:ext cx="141" cy="140"/>
              </a:xfrm>
              <a:prstGeom prst="ellipse">
                <a:avLst/>
              </a:prstGeom>
              <a:solidFill>
                <a:srgbClr val="FFFF0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0" name="椭圆 53269"/>
              <p:cNvSpPr/>
              <p:nvPr/>
            </p:nvSpPr>
            <p:spPr>
              <a:xfrm>
                <a:off x="3360" y="2256"/>
                <a:ext cx="141" cy="140"/>
              </a:xfrm>
              <a:prstGeom prst="ellipse">
                <a:avLst/>
              </a:prstGeom>
              <a:solidFill>
                <a:srgbClr val="FFFF0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1" name="椭圆 53270"/>
              <p:cNvSpPr/>
              <p:nvPr/>
            </p:nvSpPr>
            <p:spPr>
              <a:xfrm>
                <a:off x="3120" y="2640"/>
                <a:ext cx="141" cy="140"/>
              </a:xfrm>
              <a:prstGeom prst="ellipse">
                <a:avLst/>
              </a:prstGeom>
              <a:solidFill>
                <a:srgbClr val="FFFF0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2" name="椭圆 53271"/>
              <p:cNvSpPr/>
              <p:nvPr/>
            </p:nvSpPr>
            <p:spPr>
              <a:xfrm>
                <a:off x="3840" y="2484"/>
                <a:ext cx="141" cy="140"/>
              </a:xfrm>
              <a:prstGeom prst="ellipse">
                <a:avLst/>
              </a:prstGeom>
              <a:solidFill>
                <a:srgbClr val="FFFF0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3" name="椭圆 53272"/>
              <p:cNvSpPr/>
              <p:nvPr/>
            </p:nvSpPr>
            <p:spPr>
              <a:xfrm>
                <a:off x="3168" y="3744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4" name="椭圆 53273"/>
              <p:cNvSpPr/>
              <p:nvPr/>
            </p:nvSpPr>
            <p:spPr>
              <a:xfrm>
                <a:off x="2736" y="3552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5" name="椭圆 53274"/>
              <p:cNvSpPr/>
              <p:nvPr/>
            </p:nvSpPr>
            <p:spPr>
              <a:xfrm>
                <a:off x="3360" y="3360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6" name="椭圆 53275"/>
              <p:cNvSpPr/>
              <p:nvPr/>
            </p:nvSpPr>
            <p:spPr>
              <a:xfrm>
                <a:off x="3888" y="3552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7" name="椭圆 53276"/>
              <p:cNvSpPr/>
              <p:nvPr/>
            </p:nvSpPr>
            <p:spPr>
              <a:xfrm>
                <a:off x="4080" y="2880"/>
                <a:ext cx="141" cy="140"/>
              </a:xfrm>
              <a:prstGeom prst="ellipse">
                <a:avLst/>
              </a:prstGeom>
              <a:solidFill>
                <a:srgbClr val="FFFF0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8" name="椭圆 53277"/>
              <p:cNvSpPr/>
              <p:nvPr/>
            </p:nvSpPr>
            <p:spPr>
              <a:xfrm>
                <a:off x="3648" y="3168"/>
                <a:ext cx="141" cy="140"/>
              </a:xfrm>
              <a:prstGeom prst="ellipse">
                <a:avLst/>
              </a:prstGeom>
              <a:solidFill>
                <a:srgbClr val="FFFF0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9" name="椭圆 53278"/>
              <p:cNvSpPr/>
              <p:nvPr/>
            </p:nvSpPr>
            <p:spPr>
              <a:xfrm>
                <a:off x="2928" y="2832"/>
                <a:ext cx="141" cy="140"/>
              </a:xfrm>
              <a:prstGeom prst="ellipse">
                <a:avLst/>
              </a:prstGeom>
              <a:solidFill>
                <a:srgbClr val="FFFF0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" name="椭圆 1"/>
              <p:cNvSpPr/>
              <p:nvPr/>
            </p:nvSpPr>
            <p:spPr>
              <a:xfrm>
                <a:off x="2690" y="2440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3362" y="2248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3122" y="2625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3842" y="2469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4082" y="2867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652" y="3156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2931" y="2818"/>
                <a:ext cx="141" cy="140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3280" name="椭圆 53279"/>
            <p:cNvSpPr/>
            <p:nvPr/>
          </p:nvSpPr>
          <p:spPr>
            <a:xfrm>
              <a:off x="2496" y="2592"/>
              <a:ext cx="242" cy="235"/>
            </a:xfrm>
            <a:prstGeom prst="ellipse">
              <a:avLst/>
            </a:prstGeom>
            <a:gradFill rotWithShape="0">
              <a:gsLst>
                <a:gs pos="0">
                  <a:srgbClr val="FF0066"/>
                </a:gs>
                <a:gs pos="100000">
                  <a:srgbClr val="FF00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1" name="椭圆 53280"/>
            <p:cNvSpPr/>
            <p:nvPr/>
          </p:nvSpPr>
          <p:spPr>
            <a:xfrm>
              <a:off x="2496" y="3696"/>
              <a:ext cx="242" cy="235"/>
            </a:xfrm>
            <a:prstGeom prst="ellipse">
              <a:avLst/>
            </a:prstGeom>
            <a:gradFill rotWithShape="0">
              <a:gsLst>
                <a:gs pos="0">
                  <a:srgbClr val="FF0066"/>
                </a:gs>
                <a:gs pos="100000">
                  <a:srgbClr val="FF00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2" name="椭圆 53281"/>
            <p:cNvSpPr/>
            <p:nvPr/>
          </p:nvSpPr>
          <p:spPr>
            <a:xfrm>
              <a:off x="3600" y="3696"/>
              <a:ext cx="242" cy="235"/>
            </a:xfrm>
            <a:prstGeom prst="ellipse">
              <a:avLst/>
            </a:prstGeom>
            <a:gradFill rotWithShape="0">
              <a:gsLst>
                <a:gs pos="0">
                  <a:srgbClr val="FF0066"/>
                </a:gs>
                <a:gs pos="100000">
                  <a:srgbClr val="FF00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3" name="椭圆 53282"/>
            <p:cNvSpPr/>
            <p:nvPr/>
          </p:nvSpPr>
          <p:spPr>
            <a:xfrm>
              <a:off x="3984" y="3312"/>
              <a:ext cx="242" cy="235"/>
            </a:xfrm>
            <a:prstGeom prst="ellipse">
              <a:avLst/>
            </a:prstGeom>
            <a:gradFill rotWithShape="0">
              <a:gsLst>
                <a:gs pos="0">
                  <a:srgbClr val="FF0066"/>
                </a:gs>
                <a:gs pos="100000">
                  <a:srgbClr val="FF00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4" name="椭圆 53283"/>
            <p:cNvSpPr/>
            <p:nvPr/>
          </p:nvSpPr>
          <p:spPr>
            <a:xfrm>
              <a:off x="3984" y="2208"/>
              <a:ext cx="242" cy="235"/>
            </a:xfrm>
            <a:prstGeom prst="ellipse">
              <a:avLst/>
            </a:prstGeom>
            <a:gradFill rotWithShape="0">
              <a:gsLst>
                <a:gs pos="0">
                  <a:srgbClr val="FF0066"/>
                </a:gs>
                <a:gs pos="100000">
                  <a:srgbClr val="FF00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5" name="椭圆 53284"/>
            <p:cNvSpPr/>
            <p:nvPr/>
          </p:nvSpPr>
          <p:spPr>
            <a:xfrm>
              <a:off x="2880" y="2208"/>
              <a:ext cx="242" cy="235"/>
            </a:xfrm>
            <a:prstGeom prst="ellipse">
              <a:avLst/>
            </a:prstGeom>
            <a:gradFill rotWithShape="0">
              <a:gsLst>
                <a:gs pos="0">
                  <a:srgbClr val="FF0066"/>
                </a:gs>
                <a:gs pos="100000">
                  <a:srgbClr val="FF00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6" name="椭圆 53285"/>
            <p:cNvSpPr/>
            <p:nvPr/>
          </p:nvSpPr>
          <p:spPr>
            <a:xfrm>
              <a:off x="2880" y="3312"/>
              <a:ext cx="242" cy="235"/>
            </a:xfrm>
            <a:prstGeom prst="ellipse">
              <a:avLst/>
            </a:prstGeom>
            <a:gradFill rotWithShape="0">
              <a:gsLst>
                <a:gs pos="0">
                  <a:srgbClr val="FF0066"/>
                </a:gs>
                <a:gs pos="100000">
                  <a:srgbClr val="FF00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7" name="椭圆 53286"/>
            <p:cNvSpPr/>
            <p:nvPr/>
          </p:nvSpPr>
          <p:spPr>
            <a:xfrm>
              <a:off x="3203" y="2963"/>
              <a:ext cx="288" cy="288"/>
            </a:xfrm>
            <a:prstGeom prst="ellipse">
              <a:avLst/>
            </a:prstGeom>
            <a:gradFill rotWithShape="0"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5400000" scaled="0"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276" name="文本框 54275"/>
          <p:cNvSpPr txBox="1"/>
          <p:nvPr/>
        </p:nvSpPr>
        <p:spPr>
          <a:xfrm>
            <a:off x="6169660" y="4349115"/>
            <a:ext cx="2971800" cy="16167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：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12x(1/4)</a:t>
            </a:r>
            <a:endParaRPr lang="en-US" altLang="zh-CN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Ti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8x(1/8)</a:t>
            </a:r>
            <a:endParaRPr lang="en-US" altLang="zh-CN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Ba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：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1x1</a:t>
            </a:r>
            <a:endParaRPr lang="en-US" altLang="zh-CN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62" grpId="0"/>
      <p:bldP spid="542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7363" y="5135563"/>
            <a:ext cx="1301750" cy="138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9875" y="5281613"/>
            <a:ext cx="1303338" cy="1382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8038" y="5429250"/>
            <a:ext cx="1303337" cy="138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9875" y="4283075"/>
            <a:ext cx="1303338" cy="138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7363" y="4143375"/>
            <a:ext cx="1301750" cy="138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8038" y="4422775"/>
            <a:ext cx="1303337" cy="138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222885" y="0"/>
            <a:ext cx="6343015" cy="8375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zh-CN" sz="2400" kern="10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六棱柱结构中不同位置的粒子数的计算</a:t>
            </a:r>
            <a:endParaRPr lang="zh-CN" altLang="zh-CN" sz="2400" kern="100">
              <a:effectLst/>
              <a:latin typeface="宋体" panose="02010600030101010101" pitchFamily="2" charset="-122"/>
              <a:cs typeface="Courier New" panose="02070309020205020404"/>
            </a:endParaRPr>
          </a:p>
          <a:p>
            <a:endParaRPr lang="zh-CN" altLang="en-US" sz="2400" b="1"/>
          </a:p>
        </p:txBody>
      </p:sp>
      <p:pic>
        <p:nvPicPr>
          <p:cNvPr id="921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71625"/>
            <a:ext cx="4986020" cy="321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27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424805" y="609600"/>
            <a:ext cx="2672080" cy="2819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2"/>
          <p:cNvSpPr txBox="1"/>
          <p:nvPr/>
        </p:nvSpPr>
        <p:spPr>
          <a:xfrm>
            <a:off x="198086" y="386005"/>
            <a:ext cx="8748477" cy="28022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6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2001</a:t>
            </a:r>
            <a:r>
              <a:rPr lang="zh-CN" altLang="en-US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年报道硼和镁形成化合物刷新了金属化合物超导温度最高记录。如图所示是该化合物的晶体结构单元：镁原子间形成正六棱柱，且棱柱的上下底面还各有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个镁原子，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个硼原子位于棱柱内。该化合物化学式可表示为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(     )</a:t>
            </a:r>
            <a:endParaRPr lang="en-US" altLang="zh-CN" sz="2800" b="1">
              <a:solidFill>
                <a:srgbClr val="0000FF"/>
              </a:solidFill>
              <a:uFillTx/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A</a:t>
            </a:r>
            <a:r>
              <a:rPr lang="zh-CN" altLang="en-US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、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MgB           B</a:t>
            </a:r>
            <a:r>
              <a:rPr lang="zh-CN" altLang="en-US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、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MgB</a:t>
            </a:r>
            <a:r>
              <a:rPr lang="en-US" altLang="zh-CN" sz="2800" b="1" baseline="-25000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  </a:t>
            </a:r>
            <a:endParaRPr lang="en-US" altLang="zh-CN" sz="2800" b="1">
              <a:solidFill>
                <a:srgbClr val="0000FF"/>
              </a:solidFill>
              <a:uFillTx/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</a:t>
            </a:r>
            <a:r>
              <a:rPr lang="zh-CN" altLang="en-US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、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Mg</a:t>
            </a:r>
            <a:r>
              <a:rPr lang="en-US" altLang="zh-CN" sz="2800" b="1" baseline="-25000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B</a:t>
            </a:r>
            <a:r>
              <a:rPr lang="en-US" altLang="zh-CN" sz="2800" b="1" baseline="-25000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               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D</a:t>
            </a:r>
            <a:r>
              <a:rPr lang="zh-CN" altLang="en-US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、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Mg</a:t>
            </a:r>
            <a:r>
              <a:rPr lang="en-US" altLang="zh-CN" sz="2800" b="1" baseline="-25000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B</a:t>
            </a:r>
            <a:r>
              <a:rPr lang="en-US" altLang="zh-CN" sz="2800" b="1" baseline="-25000">
                <a:solidFill>
                  <a:srgbClr val="0000FF"/>
                </a:solidFill>
                <a:uFillTx/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endParaRPr lang="en-US" altLang="zh-CN" sz="2800" b="1" baseline="-25000">
              <a:solidFill>
                <a:srgbClr val="0000FF"/>
              </a:solidFill>
              <a:uFillTx/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27650" name="Group 3"/>
          <p:cNvGrpSpPr/>
          <p:nvPr/>
        </p:nvGrpSpPr>
        <p:grpSpPr>
          <a:xfrm>
            <a:off x="527050" y="3684270"/>
            <a:ext cx="1765935" cy="1451610"/>
            <a:chOff x="1632" y="1824"/>
            <a:chExt cx="1584" cy="1440"/>
          </a:xfrm>
        </p:grpSpPr>
        <p:grpSp>
          <p:nvGrpSpPr>
            <p:cNvPr id="27651" name="Group 4"/>
            <p:cNvGrpSpPr/>
            <p:nvPr/>
          </p:nvGrpSpPr>
          <p:grpSpPr>
            <a:xfrm>
              <a:off x="1680" y="1872"/>
              <a:ext cx="1488" cy="1344"/>
              <a:chOff x="1680" y="1872"/>
              <a:chExt cx="1488" cy="1344"/>
            </a:xfrm>
          </p:grpSpPr>
          <p:sp>
            <p:nvSpPr>
              <p:cNvPr id="27652" name="AutoShape 5"/>
              <p:cNvSpPr/>
              <p:nvPr/>
            </p:nvSpPr>
            <p:spPr>
              <a:xfrm>
                <a:off x="1680" y="1872"/>
                <a:ext cx="1488" cy="336"/>
              </a:xfrm>
              <a:prstGeom prst="hexagon">
                <a:avLst>
                  <a:gd name="adj" fmla="val 110714"/>
                  <a:gd name="vf" fmla="val 115470"/>
                </a:avLst>
              </a:prstGeom>
              <a:noFill/>
              <a:ln w="38100" cap="flat" cmpd="sng">
                <a:solidFill>
                  <a:srgbClr val="00CC66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653" name="AutoShape 6"/>
              <p:cNvSpPr/>
              <p:nvPr/>
            </p:nvSpPr>
            <p:spPr>
              <a:xfrm>
                <a:off x="1680" y="2928"/>
                <a:ext cx="1488" cy="288"/>
              </a:xfrm>
              <a:prstGeom prst="hexagon">
                <a:avLst>
                  <a:gd name="adj" fmla="val 129166"/>
                  <a:gd name="vf" fmla="val 115470"/>
                </a:avLst>
              </a:prstGeom>
              <a:noFill/>
              <a:ln w="38100" cap="flat" cmpd="sng">
                <a:solidFill>
                  <a:srgbClr val="00CC66"/>
                </a:solidFill>
                <a:prstDash val="sysDot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654" name="Line 7"/>
              <p:cNvSpPr/>
              <p:nvPr/>
            </p:nvSpPr>
            <p:spPr>
              <a:xfrm flipH="1">
                <a:off x="1680" y="2064"/>
                <a:ext cx="0" cy="1008"/>
              </a:xfrm>
              <a:prstGeom prst="line">
                <a:avLst/>
              </a:prstGeom>
              <a:ln w="38100" cap="flat" cmpd="sng">
                <a:solidFill>
                  <a:srgbClr val="00CC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55" name="Line 8"/>
              <p:cNvSpPr/>
              <p:nvPr/>
            </p:nvSpPr>
            <p:spPr>
              <a:xfrm flipH="1">
                <a:off x="2064" y="2208"/>
                <a:ext cx="0" cy="1008"/>
              </a:xfrm>
              <a:prstGeom prst="line">
                <a:avLst/>
              </a:prstGeom>
              <a:ln w="38100" cap="flat" cmpd="sng">
                <a:solidFill>
                  <a:srgbClr val="00CC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56" name="Line 9"/>
              <p:cNvSpPr/>
              <p:nvPr/>
            </p:nvSpPr>
            <p:spPr>
              <a:xfrm flipH="1">
                <a:off x="2832" y="2208"/>
                <a:ext cx="0" cy="1008"/>
              </a:xfrm>
              <a:prstGeom prst="line">
                <a:avLst/>
              </a:prstGeom>
              <a:ln w="38100" cap="flat" cmpd="sng">
                <a:solidFill>
                  <a:srgbClr val="00CC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57" name="Line 10"/>
              <p:cNvSpPr/>
              <p:nvPr/>
            </p:nvSpPr>
            <p:spPr>
              <a:xfrm flipH="1">
                <a:off x="3168" y="2064"/>
                <a:ext cx="0" cy="1008"/>
              </a:xfrm>
              <a:prstGeom prst="line">
                <a:avLst/>
              </a:prstGeom>
              <a:ln w="38100" cap="flat" cmpd="sng">
                <a:solidFill>
                  <a:srgbClr val="00CC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58" name="Line 11"/>
              <p:cNvSpPr/>
              <p:nvPr/>
            </p:nvSpPr>
            <p:spPr>
              <a:xfrm>
                <a:off x="1680" y="3072"/>
                <a:ext cx="384" cy="144"/>
              </a:xfrm>
              <a:prstGeom prst="line">
                <a:avLst/>
              </a:prstGeom>
              <a:ln w="38100" cap="flat" cmpd="sng">
                <a:solidFill>
                  <a:srgbClr val="00CC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59" name="Line 12"/>
              <p:cNvSpPr/>
              <p:nvPr/>
            </p:nvSpPr>
            <p:spPr>
              <a:xfrm>
                <a:off x="2064" y="3216"/>
                <a:ext cx="768" cy="0"/>
              </a:xfrm>
              <a:prstGeom prst="line">
                <a:avLst/>
              </a:prstGeom>
              <a:ln w="38100" cap="flat" cmpd="sng">
                <a:solidFill>
                  <a:srgbClr val="00CC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60" name="Line 13"/>
              <p:cNvSpPr/>
              <p:nvPr/>
            </p:nvSpPr>
            <p:spPr>
              <a:xfrm flipV="1">
                <a:off x="2832" y="3072"/>
                <a:ext cx="336" cy="144"/>
              </a:xfrm>
              <a:prstGeom prst="line">
                <a:avLst/>
              </a:prstGeom>
              <a:ln w="38100" cap="flat" cmpd="sng">
                <a:solidFill>
                  <a:srgbClr val="00CC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61" name="Line 14"/>
              <p:cNvSpPr/>
              <p:nvPr/>
            </p:nvSpPr>
            <p:spPr>
              <a:xfrm flipH="1">
                <a:off x="2736" y="1872"/>
                <a:ext cx="0" cy="1056"/>
              </a:xfrm>
              <a:prstGeom prst="line">
                <a:avLst/>
              </a:prstGeom>
              <a:ln w="38100" cap="flat" cmpd="sng">
                <a:solidFill>
                  <a:srgbClr val="00CC66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662" name="Line 15"/>
              <p:cNvSpPr/>
              <p:nvPr/>
            </p:nvSpPr>
            <p:spPr>
              <a:xfrm flipH="1">
                <a:off x="2016" y="1872"/>
                <a:ext cx="0" cy="1056"/>
              </a:xfrm>
              <a:prstGeom prst="line">
                <a:avLst/>
              </a:prstGeom>
              <a:ln w="38100" cap="flat" cmpd="sng">
                <a:solidFill>
                  <a:srgbClr val="00CC66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sp>
          <p:nvSpPr>
            <p:cNvPr id="27663" name="Oval 16"/>
            <p:cNvSpPr/>
            <p:nvPr/>
          </p:nvSpPr>
          <p:spPr>
            <a:xfrm>
              <a:off x="1632" y="2016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64" name="Oval 17"/>
            <p:cNvSpPr/>
            <p:nvPr/>
          </p:nvSpPr>
          <p:spPr>
            <a:xfrm>
              <a:off x="1632" y="3024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65" name="Oval 18"/>
            <p:cNvSpPr/>
            <p:nvPr/>
          </p:nvSpPr>
          <p:spPr>
            <a:xfrm>
              <a:off x="2016" y="2160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66" name="Oval 19"/>
            <p:cNvSpPr/>
            <p:nvPr/>
          </p:nvSpPr>
          <p:spPr>
            <a:xfrm>
              <a:off x="2016" y="3168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67" name="Oval 20"/>
            <p:cNvSpPr/>
            <p:nvPr/>
          </p:nvSpPr>
          <p:spPr>
            <a:xfrm>
              <a:off x="1968" y="1872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68" name="Oval 21"/>
            <p:cNvSpPr/>
            <p:nvPr/>
          </p:nvSpPr>
          <p:spPr>
            <a:xfrm>
              <a:off x="1968" y="2880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69" name="Oval 22"/>
            <p:cNvSpPr/>
            <p:nvPr/>
          </p:nvSpPr>
          <p:spPr>
            <a:xfrm>
              <a:off x="2688" y="1824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70" name="Oval 23"/>
            <p:cNvSpPr/>
            <p:nvPr/>
          </p:nvSpPr>
          <p:spPr>
            <a:xfrm>
              <a:off x="2688" y="2832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71" name="Oval 24"/>
            <p:cNvSpPr/>
            <p:nvPr/>
          </p:nvSpPr>
          <p:spPr>
            <a:xfrm>
              <a:off x="3120" y="2016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72" name="Oval 25"/>
            <p:cNvSpPr/>
            <p:nvPr/>
          </p:nvSpPr>
          <p:spPr>
            <a:xfrm>
              <a:off x="3120" y="3024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73" name="Oval 26"/>
            <p:cNvSpPr/>
            <p:nvPr/>
          </p:nvSpPr>
          <p:spPr>
            <a:xfrm>
              <a:off x="2784" y="2160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74" name="Oval 27"/>
            <p:cNvSpPr/>
            <p:nvPr/>
          </p:nvSpPr>
          <p:spPr>
            <a:xfrm>
              <a:off x="2784" y="3168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75" name="Oval 28"/>
            <p:cNvSpPr/>
            <p:nvPr/>
          </p:nvSpPr>
          <p:spPr>
            <a:xfrm>
              <a:off x="2352" y="2016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76" name="Oval 29"/>
            <p:cNvSpPr/>
            <p:nvPr/>
          </p:nvSpPr>
          <p:spPr>
            <a:xfrm>
              <a:off x="2352" y="3024"/>
              <a:ext cx="96" cy="96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FF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77" name="AutoShape 30"/>
            <p:cNvSpPr/>
            <p:nvPr/>
          </p:nvSpPr>
          <p:spPr>
            <a:xfrm>
              <a:off x="2112" y="2448"/>
              <a:ext cx="576" cy="192"/>
            </a:xfrm>
            <a:prstGeom prst="hexagon">
              <a:avLst>
                <a:gd name="adj" fmla="val 75000"/>
                <a:gd name="vf" fmla="val 115470"/>
              </a:avLst>
            </a:prstGeom>
            <a:noFill/>
            <a:ln w="38100" cap="flat" cmpd="sng">
              <a:solidFill>
                <a:srgbClr val="00CC6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78" name="Oval 31"/>
            <p:cNvSpPr/>
            <p:nvPr/>
          </p:nvSpPr>
          <p:spPr>
            <a:xfrm>
              <a:off x="2496" y="2400"/>
              <a:ext cx="96" cy="96"/>
            </a:xfrm>
            <a:prstGeom prst="ellipse">
              <a:avLst/>
            </a:prstGeom>
            <a:solidFill>
              <a:srgbClr val="FF0066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00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79" name="Oval 32"/>
            <p:cNvSpPr/>
            <p:nvPr/>
          </p:nvSpPr>
          <p:spPr>
            <a:xfrm>
              <a:off x="2592" y="2496"/>
              <a:ext cx="96" cy="96"/>
            </a:xfrm>
            <a:prstGeom prst="ellipse">
              <a:avLst/>
            </a:prstGeom>
            <a:solidFill>
              <a:srgbClr val="FF0066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00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80" name="Oval 33"/>
            <p:cNvSpPr/>
            <p:nvPr/>
          </p:nvSpPr>
          <p:spPr>
            <a:xfrm>
              <a:off x="2496" y="2592"/>
              <a:ext cx="96" cy="96"/>
            </a:xfrm>
            <a:prstGeom prst="ellipse">
              <a:avLst/>
            </a:prstGeom>
            <a:solidFill>
              <a:srgbClr val="FF0066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00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81" name="Oval 34"/>
            <p:cNvSpPr/>
            <p:nvPr/>
          </p:nvSpPr>
          <p:spPr>
            <a:xfrm>
              <a:off x="2208" y="2592"/>
              <a:ext cx="96" cy="96"/>
            </a:xfrm>
            <a:prstGeom prst="ellipse">
              <a:avLst/>
            </a:prstGeom>
            <a:solidFill>
              <a:srgbClr val="FF0066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00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82" name="Oval 35"/>
            <p:cNvSpPr/>
            <p:nvPr/>
          </p:nvSpPr>
          <p:spPr>
            <a:xfrm>
              <a:off x="2112" y="2496"/>
              <a:ext cx="96" cy="96"/>
            </a:xfrm>
            <a:prstGeom prst="ellipse">
              <a:avLst/>
            </a:prstGeom>
            <a:solidFill>
              <a:srgbClr val="FF0066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00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683" name="Oval 36"/>
            <p:cNvSpPr/>
            <p:nvPr/>
          </p:nvSpPr>
          <p:spPr>
            <a:xfrm>
              <a:off x="2208" y="2400"/>
              <a:ext cx="96" cy="96"/>
            </a:xfrm>
            <a:prstGeom prst="ellipse">
              <a:avLst/>
            </a:prstGeom>
            <a:solidFill>
              <a:srgbClr val="FF0066"/>
            </a:solidFill>
            <a:ln w="9525" cap="flat" cmpd="sng">
              <a:solidFill>
                <a:srgbClr val="00CC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rgbClr val="FF0000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</p:grpSp>
      <p:sp>
        <p:nvSpPr>
          <p:cNvPr id="788" name="TextBox 39"/>
          <p:cNvSpPr txBox="1"/>
          <p:nvPr/>
        </p:nvSpPr>
        <p:spPr>
          <a:xfrm>
            <a:off x="2534836" y="1871405"/>
            <a:ext cx="857071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endParaRPr lang="en-US" altLang="zh-CN" sz="36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7363" y="5135563"/>
            <a:ext cx="1301750" cy="138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9875" y="5281613"/>
            <a:ext cx="1303338" cy="1382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8038" y="5429250"/>
            <a:ext cx="1303337" cy="138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9875" y="4283075"/>
            <a:ext cx="1303338" cy="138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7363" y="4143375"/>
            <a:ext cx="1301750" cy="138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8038" y="4422775"/>
            <a:ext cx="1303337" cy="138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0294" name="Text Box 6"/>
          <p:cNvSpPr txBox="1"/>
          <p:nvPr/>
        </p:nvSpPr>
        <p:spPr>
          <a:xfrm>
            <a:off x="5512435" y="2640330"/>
            <a:ext cx="2089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面心：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1/2</a:t>
            </a:r>
            <a:endParaRPr lang="en-US" altLang="zh-CN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140296" name="Text Box 8"/>
          <p:cNvSpPr txBox="1"/>
          <p:nvPr/>
        </p:nvSpPr>
        <p:spPr>
          <a:xfrm>
            <a:off x="5512435" y="3162300"/>
            <a:ext cx="35185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（上、下）棱：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1/4</a:t>
            </a:r>
            <a:endParaRPr lang="en-US" altLang="zh-CN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140298" name="Text Box 10"/>
          <p:cNvSpPr txBox="1"/>
          <p:nvPr/>
        </p:nvSpPr>
        <p:spPr>
          <a:xfrm>
            <a:off x="5512435" y="2065020"/>
            <a:ext cx="23615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顶点：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1/6</a:t>
            </a:r>
            <a:endParaRPr lang="en-US" altLang="zh-CN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 Box 8"/>
          <p:cNvSpPr txBox="1"/>
          <p:nvPr/>
        </p:nvSpPr>
        <p:spPr>
          <a:xfrm>
            <a:off x="5512435" y="3684270"/>
            <a:ext cx="29000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中棱：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1/3</a:t>
            </a:r>
            <a:endParaRPr lang="en-US" altLang="zh-CN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4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" grpId="0"/>
      <p:bldP spid="140294" grpId="0"/>
      <p:bldP spid="140296" grpId="0"/>
      <p:bldP spid="140298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图片 870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6530" y="4303078"/>
            <a:ext cx="1379538" cy="1808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043" name="图片 870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2305" y="4898390"/>
            <a:ext cx="1379538" cy="1808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044" name="图片 870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6443" y="4841240"/>
            <a:ext cx="1379537" cy="18081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7045" name="直接连接符 87044"/>
          <p:cNvSpPr/>
          <p:nvPr/>
        </p:nvSpPr>
        <p:spPr>
          <a:xfrm>
            <a:off x="7828280" y="4466590"/>
            <a:ext cx="485775" cy="5937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87046" name="直接连接符 87045"/>
          <p:cNvSpPr/>
          <p:nvPr/>
        </p:nvSpPr>
        <p:spPr>
          <a:xfrm flipV="1">
            <a:off x="5939155" y="4358640"/>
            <a:ext cx="755650" cy="53975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87047" name="直接连接符 87046"/>
          <p:cNvSpPr/>
          <p:nvPr/>
        </p:nvSpPr>
        <p:spPr>
          <a:xfrm flipH="1" flipV="1">
            <a:off x="6390005" y="6601778"/>
            <a:ext cx="1223963" cy="25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87048" name="直接连接符 87047"/>
          <p:cNvSpPr/>
          <p:nvPr/>
        </p:nvSpPr>
        <p:spPr>
          <a:xfrm flipH="1">
            <a:off x="6358255" y="5515928"/>
            <a:ext cx="1241425" cy="222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65735" y="243840"/>
            <a:ext cx="73907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400" kern="100">
                <a:latin typeface="Times New Roman" panose="02020603050405020304"/>
                <a:ea typeface="微软雅黑" panose="020B0503020204020204" charset="-122"/>
                <a:cs typeface="Times New Roman" panose="02020603050405020304"/>
                <a:sym typeface="+mn-ea"/>
              </a:rPr>
              <a:t>正三棱柱结构中不同位置的粒子数的计算</a:t>
            </a:r>
            <a:endParaRPr lang="zh-CN" altLang="zh-CN" sz="2400" kern="100">
              <a:effectLst/>
              <a:latin typeface="宋体" panose="02010600030101010101" pitchFamily="2" charset="-122"/>
              <a:cs typeface="Courier New" panose="02070309020205020404"/>
            </a:endParaRPr>
          </a:p>
          <a:p>
            <a:endParaRPr lang="zh-CN" altLang="en-US" sz="2400" b="1"/>
          </a:p>
        </p:txBody>
      </p:sp>
      <p:pic>
        <p:nvPicPr>
          <p:cNvPr id="6" name="图片 5"/>
          <p:cNvPicPr/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8507"/>
          <a:stretch>
            <a:fillRect/>
          </a:stretch>
        </p:blipFill>
        <p:spPr>
          <a:xfrm>
            <a:off x="624840" y="1042035"/>
            <a:ext cx="4694555" cy="536702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0520" y="1131570"/>
            <a:ext cx="3255010" cy="268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矩形 38915"/>
          <p:cNvSpPr/>
          <p:nvPr/>
        </p:nvSpPr>
        <p:spPr>
          <a:xfrm>
            <a:off x="612012" y="788914"/>
            <a:ext cx="7919975" cy="181483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0" fontAlgn="auto"/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7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某晶体的一部分如右图所示，这种晶体中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A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B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三种粒子数之比是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　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) 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indent="0" fontAlgn="auto"/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A.3∶9∶4           B.1∶4∶2 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indent="0" fontAlgn="auto"/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C.2∶9∶4           D.3∶8∶4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4578" name="图片 38916"/>
          <p:cNvPicPr>
            <a:picLocks noChangeAspect="1"/>
          </p:cNvPicPr>
          <p:nvPr/>
        </p:nvPicPr>
        <p:blipFill>
          <a:blip r:embed="rId1" r:link="rId2"/>
          <a:srcRect l="81935" t="-3641" b="17679"/>
          <a:stretch>
            <a:fillRect/>
          </a:stretch>
        </p:blipFill>
        <p:spPr>
          <a:xfrm>
            <a:off x="391510" y="2968715"/>
            <a:ext cx="936430" cy="341082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18" name="文本框 38917"/>
          <p:cNvSpPr txBox="1"/>
          <p:nvPr/>
        </p:nvSpPr>
        <p:spPr>
          <a:xfrm>
            <a:off x="4644740" y="1263678"/>
            <a:ext cx="50472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endParaRPr lang="en-US" altLang="zh-CN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4580" name="图片 389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6675"/>
          <a:stretch>
            <a:fillRect/>
          </a:stretch>
        </p:blipFill>
        <p:spPr>
          <a:xfrm>
            <a:off x="1956325" y="3500423"/>
            <a:ext cx="3110852" cy="2879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1" name="椭圆 38922"/>
          <p:cNvSpPr/>
          <p:nvPr/>
        </p:nvSpPr>
        <p:spPr>
          <a:xfrm>
            <a:off x="1327940" y="3760713"/>
            <a:ext cx="287277" cy="287277"/>
          </a:xfrm>
          <a:prstGeom prst="ellipse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4582" name="组合 38926"/>
          <p:cNvGrpSpPr/>
          <p:nvPr/>
        </p:nvGrpSpPr>
        <p:grpSpPr>
          <a:xfrm>
            <a:off x="1327940" y="4479700"/>
            <a:ext cx="287277" cy="287278"/>
            <a:chOff x="4740" y="2750"/>
            <a:chExt cx="181" cy="181"/>
          </a:xfrm>
        </p:grpSpPr>
        <p:sp>
          <p:nvSpPr>
            <p:cNvPr id="24583" name="椭圆 38923"/>
            <p:cNvSpPr/>
            <p:nvPr/>
          </p:nvSpPr>
          <p:spPr>
            <a:xfrm>
              <a:off x="4740" y="2750"/>
              <a:ext cx="181" cy="181"/>
            </a:xfrm>
            <a:prstGeom prst="ellipse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84" name="椭圆 38924"/>
            <p:cNvSpPr/>
            <p:nvPr/>
          </p:nvSpPr>
          <p:spPr>
            <a:xfrm>
              <a:off x="4785" y="2795"/>
              <a:ext cx="91" cy="91"/>
            </a:xfrm>
            <a:prstGeom prst="ellipse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585" name="椭圆 38925"/>
          <p:cNvSpPr/>
          <p:nvPr/>
        </p:nvSpPr>
        <p:spPr>
          <a:xfrm>
            <a:off x="1327940" y="5344708"/>
            <a:ext cx="287277" cy="287277"/>
          </a:xfrm>
          <a:prstGeom prst="ellipse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294" name="Text Box 6"/>
          <p:cNvSpPr txBox="1"/>
          <p:nvPr/>
        </p:nvSpPr>
        <p:spPr>
          <a:xfrm>
            <a:off x="5934075" y="2446655"/>
            <a:ext cx="2089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面心：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1/2</a:t>
            </a:r>
            <a:endParaRPr lang="en-US" altLang="zh-CN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140296" name="Text Box 8"/>
          <p:cNvSpPr txBox="1"/>
          <p:nvPr/>
        </p:nvSpPr>
        <p:spPr>
          <a:xfrm>
            <a:off x="5934075" y="2968625"/>
            <a:ext cx="35185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（上、下）棱：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1/4</a:t>
            </a:r>
            <a:endParaRPr lang="en-US" altLang="zh-CN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140298" name="Text Box 10"/>
          <p:cNvSpPr txBox="1"/>
          <p:nvPr/>
        </p:nvSpPr>
        <p:spPr>
          <a:xfrm>
            <a:off x="5934075" y="1871345"/>
            <a:ext cx="23615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顶点：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1/12</a:t>
            </a:r>
            <a:endParaRPr lang="en-US" altLang="zh-CN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Text Box 8"/>
          <p:cNvSpPr txBox="1"/>
          <p:nvPr/>
        </p:nvSpPr>
        <p:spPr>
          <a:xfrm>
            <a:off x="5934075" y="3490595"/>
            <a:ext cx="29000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中棱：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1/6</a:t>
            </a:r>
            <a:endParaRPr lang="en-US" altLang="zh-CN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87042" name="图片 870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530" y="4303078"/>
            <a:ext cx="1379538" cy="1808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043" name="图片 870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2305" y="4898390"/>
            <a:ext cx="1379538" cy="1808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044" name="图片 870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6443" y="4841240"/>
            <a:ext cx="1379537" cy="18081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7045" name="直接连接符 87044"/>
          <p:cNvSpPr/>
          <p:nvPr/>
        </p:nvSpPr>
        <p:spPr>
          <a:xfrm>
            <a:off x="7828280" y="4466590"/>
            <a:ext cx="485775" cy="59372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87046" name="直接连接符 87045"/>
          <p:cNvSpPr/>
          <p:nvPr/>
        </p:nvSpPr>
        <p:spPr>
          <a:xfrm flipV="1">
            <a:off x="5939155" y="4358640"/>
            <a:ext cx="755650" cy="53975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87047" name="直接连接符 87046"/>
          <p:cNvSpPr/>
          <p:nvPr/>
        </p:nvSpPr>
        <p:spPr>
          <a:xfrm flipH="1" flipV="1">
            <a:off x="6390005" y="6601778"/>
            <a:ext cx="1223963" cy="25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87048" name="直接连接符 87047"/>
          <p:cNvSpPr/>
          <p:nvPr/>
        </p:nvSpPr>
        <p:spPr>
          <a:xfrm flipH="1">
            <a:off x="6358255" y="5515928"/>
            <a:ext cx="1241425" cy="222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4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  <p:bldP spid="140294" grpId="0"/>
      <p:bldP spid="140296" grpId="0"/>
      <p:bldP spid="140298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592" y="1786435"/>
            <a:ext cx="4174255" cy="41187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3" name="Rectangle 14"/>
          <p:cNvSpPr/>
          <p:nvPr/>
        </p:nvSpPr>
        <p:spPr>
          <a:xfrm>
            <a:off x="103662" y="733360"/>
            <a:ext cx="7775543" cy="114276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l" eaLnBrk="0" hangingPunct="0"/>
            <a:r>
              <a:rPr lang="en-US" alt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、晶胞密度的计算：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0724" name="矩形 5"/>
          <p:cNvSpPr/>
          <p:nvPr/>
        </p:nvSpPr>
        <p:spPr>
          <a:xfrm>
            <a:off x="4544997" y="2289568"/>
            <a:ext cx="649153" cy="36028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5" name="矩形 6"/>
          <p:cNvSpPr/>
          <p:nvPr/>
        </p:nvSpPr>
        <p:spPr>
          <a:xfrm>
            <a:off x="5265572" y="4017995"/>
            <a:ext cx="287278" cy="28727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6" name="矩形 7"/>
          <p:cNvSpPr/>
          <p:nvPr/>
        </p:nvSpPr>
        <p:spPr>
          <a:xfrm>
            <a:off x="3826010" y="3802140"/>
            <a:ext cx="647565" cy="50313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7" name="矩形 8"/>
          <p:cNvSpPr/>
          <p:nvPr/>
        </p:nvSpPr>
        <p:spPr>
          <a:xfrm>
            <a:off x="4833862" y="1929280"/>
            <a:ext cx="287278" cy="21585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8" name="Rectangle 5"/>
          <p:cNvSpPr/>
          <p:nvPr/>
        </p:nvSpPr>
        <p:spPr>
          <a:xfrm>
            <a:off x="1588" y="45117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31076" name="Picture 4"/>
          <p:cNvPicPr>
            <a:picLocks noChangeAspect="1"/>
          </p:cNvPicPr>
          <p:nvPr/>
        </p:nvPicPr>
        <p:blipFill>
          <a:blip r:embed="rId1"/>
          <a:srcRect l="37360" t="49846" r="42188" b="39522"/>
          <a:stretch>
            <a:fillRect/>
          </a:stretch>
        </p:blipFill>
        <p:spPr>
          <a:xfrm>
            <a:off x="3537145" y="3729130"/>
            <a:ext cx="1007852" cy="51741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30" name="Rectangle 7"/>
          <p:cNvSpPr/>
          <p:nvPr/>
        </p:nvSpPr>
        <p:spPr>
          <a:xfrm>
            <a:off x="1588" y="45117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31078" name="Picture 6"/>
          <p:cNvPicPr>
            <a:picLocks noChangeAspect="1"/>
          </p:cNvPicPr>
          <p:nvPr/>
        </p:nvPicPr>
        <p:blipFill>
          <a:blip r:embed="rId1"/>
          <a:srcRect l="54871" t="11226" r="25325" b="76054"/>
          <a:stretch>
            <a:fillRect/>
          </a:stretch>
        </p:blipFill>
        <p:spPr>
          <a:xfrm>
            <a:off x="4329142" y="2218145"/>
            <a:ext cx="1022137" cy="5031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9" name="文本框 11278"/>
          <p:cNvSpPr txBox="1"/>
          <p:nvPr/>
        </p:nvSpPr>
        <p:spPr>
          <a:xfrm>
            <a:off x="6705135" y="2218145"/>
            <a:ext cx="1871272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V=a</a:t>
            </a:r>
            <a:r>
              <a:rPr lang="en-US" altLang="zh-CN" sz="3600" b="1" baseline="300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3600" b="1" baseline="3000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80" name="矩形 11279"/>
          <p:cNvSpPr/>
          <p:nvPr/>
        </p:nvSpPr>
        <p:spPr>
          <a:xfrm>
            <a:off x="5336995" y="3081565"/>
            <a:ext cx="322196" cy="3428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40000"/>
          </a:bodyPr>
          <a:lstStyle/>
          <a:p>
            <a:pPr algn="ctr" eaLnBrk="0" fontAlgn="base" hangingPunct="0"/>
            <a:r>
              <a:rPr lang="zh-CN" altLang="en-US" sz="3600" b="1" strike="noStrike" noProof="1">
                <a:ln w="38100" cap="flat" cmpd="sng">
                  <a:solidFill>
                    <a:srgbClr val="808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B</a:t>
            </a:r>
            <a:endParaRPr lang="zh-CN" altLang="en-US" sz="3600" b="1" strike="noStrike" noProof="1">
              <a:ln w="38100" cap="flat" cmpd="sng">
                <a:solidFill>
                  <a:srgbClr val="808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81" name="矩形 11280"/>
          <p:cNvSpPr/>
          <p:nvPr/>
        </p:nvSpPr>
        <p:spPr>
          <a:xfrm>
            <a:off x="3178445" y="2002290"/>
            <a:ext cx="296801" cy="4364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lstStyle/>
          <a:p>
            <a:pPr algn="ctr" eaLnBrk="0" fontAlgn="base" hangingPunct="0"/>
            <a:r>
              <a:rPr lang="zh-CN" altLang="en-US" sz="3600" b="1" strike="noStrike" noProof="1">
                <a:ln w="38100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A</a:t>
            </a:r>
            <a:endParaRPr lang="zh-CN" altLang="en-US" sz="3600" b="1" strike="noStrike" noProof="1">
              <a:ln w="38100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82" name="矩形 11281"/>
          <p:cNvSpPr/>
          <p:nvPr/>
        </p:nvSpPr>
        <p:spPr>
          <a:xfrm>
            <a:off x="5552851" y="5386135"/>
            <a:ext cx="322196" cy="3428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40000"/>
          </a:bodyPr>
          <a:lstStyle/>
          <a:p>
            <a:pPr algn="ctr" eaLnBrk="0" fontAlgn="base" hangingPunct="0"/>
            <a:r>
              <a:rPr lang="zh-CN" altLang="en-US" sz="3600" b="1" strike="noStrike" noProof="1">
                <a:ln w="38100" cap="flat" cmpd="sng">
                  <a:solidFill>
                    <a:srgbClr val="008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c</a:t>
            </a:r>
            <a:endParaRPr lang="zh-CN" altLang="en-US" sz="3600" b="1" strike="noStrike" noProof="1">
              <a:ln w="38100" cap="flat" cmpd="sng">
                <a:solidFill>
                  <a:srgbClr val="008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28930" y="663099"/>
            <a:ext cx="8485346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表示晶体的摩尔质量，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N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A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表示阿伏伽德罗常数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Z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表示一个晶胞所含的微粒数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V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表示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NaCl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晶胞（正方体）的体积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（单位：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ρ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表示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NaCl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晶体的密度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（单位为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g/cm</a:t>
            </a:r>
            <a:r>
              <a:rPr lang="en-US" altLang="zh-CN" sz="2800" b="1" baseline="30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）。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8" name="Group 8"/>
          <p:cNvGrpSpPr/>
          <p:nvPr/>
        </p:nvGrpSpPr>
        <p:grpSpPr>
          <a:xfrm>
            <a:off x="207010" y="3372485"/>
            <a:ext cx="2993390" cy="2543810"/>
            <a:chOff x="1392" y="1275"/>
            <a:chExt cx="2667" cy="2427"/>
          </a:xfrm>
        </p:grpSpPr>
        <p:sp>
          <p:nvSpPr>
            <p:cNvPr id="19" name="Line 9"/>
            <p:cNvSpPr/>
            <p:nvPr/>
          </p:nvSpPr>
          <p:spPr>
            <a:xfrm flipH="1">
              <a:off x="3312" y="1851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20" name="Group 10"/>
            <p:cNvGrpSpPr/>
            <p:nvPr/>
          </p:nvGrpSpPr>
          <p:grpSpPr>
            <a:xfrm>
              <a:off x="1584" y="3129"/>
              <a:ext cx="2314" cy="420"/>
              <a:chOff x="1584" y="3054"/>
              <a:chExt cx="2314" cy="420"/>
            </a:xfrm>
          </p:grpSpPr>
          <p:sp>
            <p:nvSpPr>
              <p:cNvPr id="21" name="AutoShape 11"/>
              <p:cNvSpPr/>
              <p:nvPr/>
            </p:nvSpPr>
            <p:spPr>
              <a:xfrm>
                <a:off x="1584" y="3066"/>
                <a:ext cx="2314" cy="408"/>
              </a:xfrm>
              <a:prstGeom prst="parallelogram">
                <a:avLst>
                  <a:gd name="adj" fmla="val 141789"/>
                </a:avLst>
              </a:prstGeom>
              <a:noFill/>
              <a:ln w="28575" cap="flat" cmpd="sng">
                <a:solidFill>
                  <a:srgbClr val="00CC66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22" name="Line 12"/>
              <p:cNvSpPr/>
              <p:nvPr/>
            </p:nvSpPr>
            <p:spPr>
              <a:xfrm>
                <a:off x="1891" y="3264"/>
                <a:ext cx="1718" cy="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3" name="Line 13"/>
              <p:cNvSpPr/>
              <p:nvPr/>
            </p:nvSpPr>
            <p:spPr>
              <a:xfrm flipV="1">
                <a:off x="2419" y="3054"/>
                <a:ext cx="624" cy="41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24" name="Group 14"/>
            <p:cNvGrpSpPr/>
            <p:nvPr/>
          </p:nvGrpSpPr>
          <p:grpSpPr>
            <a:xfrm>
              <a:off x="1584" y="2295"/>
              <a:ext cx="2314" cy="426"/>
              <a:chOff x="1584" y="2220"/>
              <a:chExt cx="2314" cy="426"/>
            </a:xfrm>
          </p:grpSpPr>
          <p:sp>
            <p:nvSpPr>
              <p:cNvPr id="25" name="AutoShape 15"/>
              <p:cNvSpPr/>
              <p:nvPr/>
            </p:nvSpPr>
            <p:spPr>
              <a:xfrm>
                <a:off x="1584" y="2238"/>
                <a:ext cx="2314" cy="408"/>
              </a:xfrm>
              <a:prstGeom prst="parallelogram">
                <a:avLst>
                  <a:gd name="adj" fmla="val 141789"/>
                </a:avLst>
              </a:prstGeom>
              <a:noFill/>
              <a:ln w="28575" cap="flat" cmpd="sng">
                <a:solidFill>
                  <a:srgbClr val="00CC66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26" name="Line 16"/>
              <p:cNvSpPr/>
              <p:nvPr/>
            </p:nvSpPr>
            <p:spPr>
              <a:xfrm>
                <a:off x="1891" y="2436"/>
                <a:ext cx="1718" cy="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7" name="Line 17"/>
              <p:cNvSpPr/>
              <p:nvPr/>
            </p:nvSpPr>
            <p:spPr>
              <a:xfrm flipV="1">
                <a:off x="2424" y="2220"/>
                <a:ext cx="624" cy="41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28" name="Group 18"/>
            <p:cNvGrpSpPr/>
            <p:nvPr/>
          </p:nvGrpSpPr>
          <p:grpSpPr>
            <a:xfrm>
              <a:off x="1584" y="1455"/>
              <a:ext cx="2314" cy="410"/>
              <a:chOff x="1584" y="1380"/>
              <a:chExt cx="2314" cy="410"/>
            </a:xfrm>
          </p:grpSpPr>
          <p:sp>
            <p:nvSpPr>
              <p:cNvPr id="29" name="AutoShape 19"/>
              <p:cNvSpPr/>
              <p:nvPr/>
            </p:nvSpPr>
            <p:spPr>
              <a:xfrm>
                <a:off x="1584" y="1380"/>
                <a:ext cx="2314" cy="408"/>
              </a:xfrm>
              <a:prstGeom prst="parallelogram">
                <a:avLst>
                  <a:gd name="adj" fmla="val 141789"/>
                </a:avLst>
              </a:prstGeom>
              <a:noFill/>
              <a:ln w="28575" cap="flat" cmpd="sng">
                <a:solidFill>
                  <a:srgbClr val="00CC66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30" name="Line 20"/>
              <p:cNvSpPr/>
              <p:nvPr/>
            </p:nvSpPr>
            <p:spPr>
              <a:xfrm>
                <a:off x="1855" y="1596"/>
                <a:ext cx="1718" cy="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31" name="Line 21"/>
              <p:cNvSpPr/>
              <p:nvPr/>
            </p:nvSpPr>
            <p:spPr>
              <a:xfrm flipV="1">
                <a:off x="2407" y="1380"/>
                <a:ext cx="624" cy="410"/>
              </a:xfrm>
              <a:prstGeom prst="line">
                <a:avLst/>
              </a:prstGeom>
              <a:ln w="28575" cap="flat" cmpd="sng">
                <a:solidFill>
                  <a:srgbClr val="00CC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sp>
          <p:nvSpPr>
            <p:cNvPr id="32" name="Line 22"/>
            <p:cNvSpPr/>
            <p:nvPr/>
          </p:nvSpPr>
          <p:spPr>
            <a:xfrm flipH="1">
              <a:off x="3900" y="1467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3" name="Line 23"/>
            <p:cNvSpPr/>
            <p:nvPr/>
          </p:nvSpPr>
          <p:spPr>
            <a:xfrm flipH="1">
              <a:off x="2160" y="1467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" name="Line 24"/>
            <p:cNvSpPr/>
            <p:nvPr/>
          </p:nvSpPr>
          <p:spPr>
            <a:xfrm flipH="1">
              <a:off x="1584" y="1863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5" name="Line 25"/>
            <p:cNvSpPr/>
            <p:nvPr/>
          </p:nvSpPr>
          <p:spPr>
            <a:xfrm flipH="1">
              <a:off x="3600" y="1683"/>
              <a:ext cx="0" cy="1680"/>
            </a:xfrm>
            <a:prstGeom prst="line">
              <a:avLst/>
            </a:prstGeom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6" name="Line 26"/>
            <p:cNvSpPr/>
            <p:nvPr/>
          </p:nvSpPr>
          <p:spPr>
            <a:xfrm flipH="1">
              <a:off x="2424" y="1875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7" name="Line 27"/>
            <p:cNvSpPr/>
            <p:nvPr/>
          </p:nvSpPr>
          <p:spPr>
            <a:xfrm flipH="1">
              <a:off x="1872" y="1659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8" name="Line 28"/>
            <p:cNvSpPr/>
            <p:nvPr/>
          </p:nvSpPr>
          <p:spPr>
            <a:xfrm flipH="1">
              <a:off x="3024" y="1467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9" name="Line 29"/>
            <p:cNvSpPr/>
            <p:nvPr/>
          </p:nvSpPr>
          <p:spPr>
            <a:xfrm flipH="1">
              <a:off x="2720" y="1659"/>
              <a:ext cx="0" cy="1680"/>
            </a:xfrm>
            <a:prstGeom prst="line">
              <a:avLst/>
            </a:prstGeom>
            <a:ln w="28575" cap="flat" cmpd="sng">
              <a:solidFill>
                <a:srgbClr val="00CC6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40" name="Oval 30"/>
            <p:cNvSpPr>
              <a:spLocks noChangeAspect="1" noChangeArrowheads="1"/>
            </p:cNvSpPr>
            <p:nvPr/>
          </p:nvSpPr>
          <p:spPr bwMode="auto">
            <a:xfrm>
              <a:off x="2544" y="1467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Oval 31"/>
            <p:cNvSpPr>
              <a:spLocks noChangeAspect="1"/>
            </p:cNvSpPr>
            <p:nvPr/>
          </p:nvSpPr>
          <p:spPr>
            <a:xfrm>
              <a:off x="2592" y="2379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2" name="Oval 32"/>
            <p:cNvSpPr>
              <a:spLocks noChangeAspect="1" noChangeArrowheads="1"/>
            </p:cNvSpPr>
            <p:nvPr/>
          </p:nvSpPr>
          <p:spPr bwMode="auto">
            <a:xfrm>
              <a:off x="2544" y="3147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Oval 33"/>
            <p:cNvSpPr>
              <a:spLocks noChangeAspect="1" noChangeArrowheads="1"/>
            </p:cNvSpPr>
            <p:nvPr/>
          </p:nvSpPr>
          <p:spPr bwMode="auto">
            <a:xfrm>
              <a:off x="1728" y="2331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Oval 34"/>
            <p:cNvSpPr>
              <a:spLocks noChangeAspect="1" noChangeArrowheads="1"/>
            </p:cNvSpPr>
            <p:nvPr/>
          </p:nvSpPr>
          <p:spPr bwMode="auto">
            <a:xfrm>
              <a:off x="3408" y="2331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Oval 35"/>
            <p:cNvSpPr>
              <a:spLocks noChangeAspect="1" noChangeArrowheads="1"/>
            </p:cNvSpPr>
            <p:nvPr/>
          </p:nvSpPr>
          <p:spPr bwMode="auto">
            <a:xfrm>
              <a:off x="2256" y="2523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Oval 36"/>
            <p:cNvSpPr>
              <a:spLocks noChangeAspect="1" noChangeArrowheads="1"/>
            </p:cNvSpPr>
            <p:nvPr/>
          </p:nvSpPr>
          <p:spPr bwMode="auto">
            <a:xfrm>
              <a:off x="2832" y="2127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Oval 37"/>
            <p:cNvSpPr>
              <a:spLocks noChangeAspect="1"/>
            </p:cNvSpPr>
            <p:nvPr/>
          </p:nvSpPr>
          <p:spPr>
            <a:xfrm>
              <a:off x="2304" y="1707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8" name="Oval 38"/>
            <p:cNvSpPr>
              <a:spLocks noChangeAspect="1"/>
            </p:cNvSpPr>
            <p:nvPr/>
          </p:nvSpPr>
          <p:spPr>
            <a:xfrm>
              <a:off x="2880" y="1323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9" name="Oval 39"/>
            <p:cNvSpPr>
              <a:spLocks noChangeAspect="1"/>
            </p:cNvSpPr>
            <p:nvPr/>
          </p:nvSpPr>
          <p:spPr>
            <a:xfrm>
              <a:off x="3456" y="1515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0" name="Oval 40"/>
            <p:cNvSpPr>
              <a:spLocks noChangeAspect="1"/>
            </p:cNvSpPr>
            <p:nvPr/>
          </p:nvSpPr>
          <p:spPr>
            <a:xfrm>
              <a:off x="1728" y="1515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1" name="Oval 41"/>
            <p:cNvSpPr>
              <a:spLocks noChangeAspect="1"/>
            </p:cNvSpPr>
            <p:nvPr/>
          </p:nvSpPr>
          <p:spPr>
            <a:xfrm>
              <a:off x="1488" y="2571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2" name="Oval 42"/>
            <p:cNvSpPr>
              <a:spLocks noChangeAspect="1"/>
            </p:cNvSpPr>
            <p:nvPr/>
          </p:nvSpPr>
          <p:spPr>
            <a:xfrm>
              <a:off x="2040" y="2175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3" name="Oval 43"/>
            <p:cNvSpPr>
              <a:spLocks noChangeAspect="1"/>
            </p:cNvSpPr>
            <p:nvPr/>
          </p:nvSpPr>
          <p:spPr>
            <a:xfrm>
              <a:off x="3744" y="2139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4" name="Oval 44"/>
            <p:cNvSpPr>
              <a:spLocks noChangeAspect="1"/>
            </p:cNvSpPr>
            <p:nvPr/>
          </p:nvSpPr>
          <p:spPr>
            <a:xfrm>
              <a:off x="3168" y="2571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5" name="Oval 45"/>
            <p:cNvSpPr>
              <a:spLocks noChangeAspect="1"/>
            </p:cNvSpPr>
            <p:nvPr/>
          </p:nvSpPr>
          <p:spPr>
            <a:xfrm>
              <a:off x="1776" y="3195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6" name="Oval 46"/>
            <p:cNvSpPr>
              <a:spLocks noChangeAspect="1"/>
            </p:cNvSpPr>
            <p:nvPr/>
          </p:nvSpPr>
          <p:spPr>
            <a:xfrm>
              <a:off x="2880" y="3003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7" name="Oval 47"/>
            <p:cNvSpPr>
              <a:spLocks noChangeAspect="1"/>
            </p:cNvSpPr>
            <p:nvPr/>
          </p:nvSpPr>
          <p:spPr>
            <a:xfrm>
              <a:off x="3456" y="3195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8" name="Oval 48"/>
            <p:cNvSpPr>
              <a:spLocks noChangeAspect="1"/>
            </p:cNvSpPr>
            <p:nvPr/>
          </p:nvSpPr>
          <p:spPr>
            <a:xfrm>
              <a:off x="2304" y="3387"/>
              <a:ext cx="272" cy="272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 cap="flat" cmpd="sng">
              <a:solidFill>
                <a:srgbClr val="00CC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59" name="Oval 49"/>
            <p:cNvSpPr>
              <a:spLocks noChangeAspect="1" noChangeArrowheads="1"/>
            </p:cNvSpPr>
            <p:nvPr/>
          </p:nvSpPr>
          <p:spPr bwMode="auto">
            <a:xfrm>
              <a:off x="3120" y="3339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Oval 50"/>
            <p:cNvSpPr>
              <a:spLocks noChangeAspect="1" noChangeArrowheads="1"/>
            </p:cNvSpPr>
            <p:nvPr/>
          </p:nvSpPr>
          <p:spPr bwMode="auto">
            <a:xfrm>
              <a:off x="3696" y="2955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Oval 51"/>
            <p:cNvSpPr>
              <a:spLocks noChangeAspect="1" noChangeArrowheads="1"/>
            </p:cNvSpPr>
            <p:nvPr/>
          </p:nvSpPr>
          <p:spPr bwMode="auto">
            <a:xfrm>
              <a:off x="1968" y="2907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Oval 52"/>
            <p:cNvSpPr>
              <a:spLocks noChangeAspect="1" noChangeArrowheads="1"/>
            </p:cNvSpPr>
            <p:nvPr/>
          </p:nvSpPr>
          <p:spPr bwMode="auto">
            <a:xfrm>
              <a:off x="1440" y="3339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Oval 53"/>
            <p:cNvSpPr>
              <a:spLocks noChangeAspect="1" noChangeArrowheads="1"/>
            </p:cNvSpPr>
            <p:nvPr/>
          </p:nvSpPr>
          <p:spPr bwMode="auto">
            <a:xfrm>
              <a:off x="1392" y="1707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Oval 54"/>
            <p:cNvSpPr>
              <a:spLocks noChangeAspect="1" noChangeArrowheads="1"/>
            </p:cNvSpPr>
            <p:nvPr/>
          </p:nvSpPr>
          <p:spPr bwMode="auto">
            <a:xfrm>
              <a:off x="1968" y="1275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Oval 55"/>
            <p:cNvSpPr>
              <a:spLocks noChangeAspect="1" noChangeArrowheads="1"/>
            </p:cNvSpPr>
            <p:nvPr/>
          </p:nvSpPr>
          <p:spPr bwMode="auto">
            <a:xfrm>
              <a:off x="3696" y="1275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Oval 56"/>
            <p:cNvSpPr>
              <a:spLocks noChangeAspect="1" noChangeArrowheads="1"/>
            </p:cNvSpPr>
            <p:nvPr/>
          </p:nvSpPr>
          <p:spPr bwMode="auto">
            <a:xfrm>
              <a:off x="3120" y="1659"/>
              <a:ext cx="363" cy="363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CC66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285649" y="2946241"/>
            <a:ext cx="4570571" cy="56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则：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M=(</a:t>
            </a:r>
            <a:r>
              <a:rPr lang="zh-CN" altLang="en-US" sz="2800" b="1" i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Symbol" panose="05050102010706020507" pitchFamily="18" charset="2"/>
              </a:rPr>
              <a:t> 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V/Z)N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A</a:t>
            </a:r>
            <a:endParaRPr lang="en-US" altLang="zh-CN" sz="2800" b="1" baseline="-2500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85490" y="3511550"/>
            <a:ext cx="5804535" cy="2934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据此关系式和晶胞结构，可计算：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0000FF"/>
                </a:solidFill>
                <a:latin typeface="Calibri" panose="020F0502020204030204" charset="0"/>
                <a:ea typeface="黑体" panose="02010609060101010101" pitchFamily="2" charset="-122"/>
                <a:cs typeface="Arial" panose="020B0604020202020204" pitchFamily="34" charset="0"/>
              </a:rPr>
              <a:t>①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晶胞的边长、粒子间的距离、粒子半径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0000FF"/>
                </a:solidFill>
                <a:latin typeface="Calibri" panose="020F0502020204030204" charset="0"/>
                <a:ea typeface="黑体" panose="02010609060101010101" pitchFamily="2" charset="-122"/>
                <a:cs typeface="Arial" panose="020B0604020202020204" pitchFamily="34" charset="0"/>
              </a:rPr>
              <a:t>②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晶胞的密度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0000FF"/>
                </a:solidFill>
                <a:latin typeface="Calibri" panose="020F0502020204030204" charset="0"/>
                <a:ea typeface="黑体" panose="02010609060101010101" pitchFamily="2" charset="-122"/>
                <a:cs typeface="Arial" panose="020B0604020202020204" pitchFamily="34" charset="0"/>
              </a:rPr>
              <a:t>③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实验测定阿伏伽德罗常数。</a:t>
            </a:r>
            <a:endParaRPr lang="zh-CN" altLang="en-US" sz="2800" b="1">
              <a:solidFill>
                <a:srgbClr val="1C19A3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注意：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1cm=1×10</a:t>
            </a:r>
            <a:r>
              <a:rPr lang="en-US" altLang="zh-CN" sz="2800" b="1" baseline="30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7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nm=1×10</a:t>
            </a:r>
            <a:r>
              <a:rPr lang="en-US" altLang="zh-CN" sz="2800" b="1" baseline="30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10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pm</a:t>
            </a:r>
            <a:endParaRPr lang="en-US" altLang="zh-CN" sz="28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87655" y="680720"/>
            <a:ext cx="8568690" cy="2889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9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]下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图是金刚石晶胞示意图，其中：深蓝色位于立方体的六个面心，红色位于立方体内。已知金刚石晶体的密度为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dg/cm</a:t>
            </a:r>
            <a:r>
              <a:rPr lang="en-US" altLang="zh-CN" sz="2800" b="1" baseline="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,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阿伏伽德罗常数为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N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A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，计算：</a:t>
            </a:r>
            <a:endParaRPr lang="zh-CN" altLang="en-US" sz="2800" b="1">
              <a:solidFill>
                <a:srgbClr val="1C19A3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个晶胞含碳原子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___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个，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）晶胞的边长是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___pm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。   </a:t>
            </a:r>
            <a:endParaRPr lang="zh-CN" altLang="en-US" sz="2800" b="1">
              <a:solidFill>
                <a:srgbClr val="1C19A3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096260" y="3752850"/>
            <a:ext cx="3096898" cy="2487559"/>
            <a:chOff x="15667" y="400"/>
            <a:chExt cx="2864" cy="3323"/>
          </a:xfrm>
        </p:grpSpPr>
        <p:grpSp>
          <p:nvGrpSpPr>
            <p:cNvPr id="17" name="组合 16"/>
            <p:cNvGrpSpPr/>
            <p:nvPr/>
          </p:nvGrpSpPr>
          <p:grpSpPr>
            <a:xfrm>
              <a:off x="15667" y="400"/>
              <a:ext cx="2864" cy="3323"/>
              <a:chOff x="15654" y="1670"/>
              <a:chExt cx="2864" cy="3323"/>
            </a:xfrm>
          </p:grpSpPr>
          <p:pic>
            <p:nvPicPr>
              <p:cNvPr id="18" name="Picture 6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5654" y="1670"/>
                <a:ext cx="2864" cy="283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9" name="Rectangle 5"/>
              <p:cNvSpPr>
                <a:spLocks noChangeArrowheads="1"/>
              </p:cNvSpPr>
              <p:nvPr/>
            </p:nvSpPr>
            <p:spPr bwMode="auto">
              <a:xfrm>
                <a:off x="16314" y="4501"/>
                <a:ext cx="1544" cy="49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华文隶书" panose="02010800040101010101" pitchFamily="2" charset="-122"/>
                    <a:ea typeface="华文隶书" panose="02010800040101010101" pitchFamily="2" charset="-122"/>
                    <a:cs typeface="+mn-cs"/>
                  </a:rPr>
                  <a:t>金刚石晶胞</a:t>
                </a:r>
                <a:endParaRPr kumimoji="0" lang="zh-CN" altLang="en-US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隶书" panose="02010800040101010101" pitchFamily="2" charset="-122"/>
                  <a:ea typeface="华文隶书" panose="02010800040101010101" pitchFamily="2" charset="-122"/>
                  <a:cs typeface="+mn-cs"/>
                </a:endParaRPr>
              </a:p>
            </p:txBody>
          </p:sp>
        </p:grpSp>
        <p:sp>
          <p:nvSpPr>
            <p:cNvPr id="20" name="椭圆 19"/>
            <p:cNvSpPr/>
            <p:nvPr/>
          </p:nvSpPr>
          <p:spPr>
            <a:xfrm>
              <a:off x="16813" y="1755"/>
              <a:ext cx="294" cy="333"/>
            </a:xfrm>
            <a:prstGeom prst="ellipse">
              <a:avLst/>
            </a:prstGeom>
            <a:solidFill>
              <a:srgbClr val="070E9A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2" name="椭圆 21"/>
            <p:cNvSpPr/>
            <p:nvPr/>
          </p:nvSpPr>
          <p:spPr>
            <a:xfrm>
              <a:off x="17113" y="2483"/>
              <a:ext cx="294" cy="333"/>
            </a:xfrm>
            <a:prstGeom prst="ellipse">
              <a:avLst/>
            </a:prstGeom>
            <a:solidFill>
              <a:srgbClr val="070E9A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3" name="椭圆 22"/>
            <p:cNvSpPr/>
            <p:nvPr/>
          </p:nvSpPr>
          <p:spPr>
            <a:xfrm>
              <a:off x="18020" y="1611"/>
              <a:ext cx="294" cy="333"/>
            </a:xfrm>
            <a:prstGeom prst="ellipse">
              <a:avLst/>
            </a:prstGeom>
            <a:solidFill>
              <a:srgbClr val="070E9A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4" name="椭圆 23"/>
            <p:cNvSpPr/>
            <p:nvPr/>
          </p:nvSpPr>
          <p:spPr>
            <a:xfrm>
              <a:off x="16183" y="1584"/>
              <a:ext cx="294" cy="333"/>
            </a:xfrm>
            <a:prstGeom prst="ellipse">
              <a:avLst/>
            </a:prstGeom>
            <a:solidFill>
              <a:srgbClr val="070E9A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5" name="椭圆 24"/>
            <p:cNvSpPr/>
            <p:nvPr/>
          </p:nvSpPr>
          <p:spPr>
            <a:xfrm>
              <a:off x="17106" y="761"/>
              <a:ext cx="294" cy="333"/>
            </a:xfrm>
            <a:prstGeom prst="ellipse">
              <a:avLst/>
            </a:prstGeom>
            <a:solidFill>
              <a:srgbClr val="070E9A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6" name="椭圆 25"/>
            <p:cNvSpPr/>
            <p:nvPr/>
          </p:nvSpPr>
          <p:spPr>
            <a:xfrm>
              <a:off x="17355" y="1460"/>
              <a:ext cx="294" cy="333"/>
            </a:xfrm>
            <a:prstGeom prst="ellipse">
              <a:avLst/>
            </a:prstGeom>
            <a:solidFill>
              <a:srgbClr val="070E9A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7" name="椭圆 26"/>
            <p:cNvSpPr/>
            <p:nvPr/>
          </p:nvSpPr>
          <p:spPr>
            <a:xfrm>
              <a:off x="16519" y="2050"/>
              <a:ext cx="294" cy="33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27"/>
            <p:cNvSpPr/>
            <p:nvPr/>
          </p:nvSpPr>
          <p:spPr>
            <a:xfrm>
              <a:off x="17733" y="2031"/>
              <a:ext cx="294" cy="33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8" name="椭圆 37"/>
            <p:cNvSpPr/>
            <p:nvPr/>
          </p:nvSpPr>
          <p:spPr>
            <a:xfrm>
              <a:off x="17447" y="1127"/>
              <a:ext cx="294" cy="33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9" name="椭圆 38"/>
            <p:cNvSpPr/>
            <p:nvPr/>
          </p:nvSpPr>
          <p:spPr>
            <a:xfrm>
              <a:off x="16793" y="1127"/>
              <a:ext cx="294" cy="33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  <p:custDataLst>
      <p:tags r:id="rId2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5" name="文本框 99"/>
          <p:cNvSpPr txBox="1"/>
          <p:nvPr/>
        </p:nvSpPr>
        <p:spPr>
          <a:xfrm>
            <a:off x="347980" y="893445"/>
            <a:ext cx="8447088" cy="18992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10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已知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CsCl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摩尔质量为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M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2800" b="1" i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N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A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为阿伏加德罗常数，相邻的两个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Cs</a:t>
            </a:r>
            <a:r>
              <a:rPr lang="zh-CN" altLang="en-US" sz="2800" b="1" baseline="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＋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的核间距为</a:t>
            </a:r>
            <a:r>
              <a:rPr lang="en-US" altLang="zh-CN" sz="2800" b="1" i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a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 cm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，如图所示，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求晶体的密度？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3793" name="图片 54277"/>
          <p:cNvPicPr>
            <a:picLocks noChangeAspect="1"/>
          </p:cNvPicPr>
          <p:nvPr/>
        </p:nvPicPr>
        <p:blipFill>
          <a:blip r:embed="rId1">
            <a:lum bright="-12000" contrast="24000"/>
          </a:blip>
          <a:srcRect l="56708" t="10056" b="32001"/>
          <a:stretch>
            <a:fillRect/>
          </a:stretch>
        </p:blipFill>
        <p:spPr>
          <a:xfrm>
            <a:off x="2659698" y="2407373"/>
            <a:ext cx="4318687" cy="35520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66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1315700" y="12649200"/>
            <a:ext cx="317500" cy="228600"/>
          </a:xfrm>
          <a:prstGeom prst="cube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TABLE_BEAUTIFY" val="smartTable{5073864c-4eda-4849-bca7-b60ecc5e411d}"/>
</p:tagLst>
</file>

<file path=ppt/tags/tag2.xml><?xml version="1.0" encoding="utf-8"?>
<p:tagLst xmlns:p="http://schemas.openxmlformats.org/presentationml/2006/main">
  <p:tag name="AS_UNIQUEID" val="213"/>
</p:tagLst>
</file>

<file path=ppt/tags/tag3.xml><?xml version="1.0" encoding="utf-8"?>
<p:tagLst xmlns:p="http://schemas.openxmlformats.org/presentationml/2006/main">
  <p:tag name="AS_UNIQUEID" val="215"/>
</p:tagLst>
</file>

<file path=ppt/tags/tag4.xml><?xml version="1.0" encoding="utf-8"?>
<p:tagLst xmlns:p="http://schemas.openxmlformats.org/presentationml/2006/main">
  <p:tag name="AS_UNIQUEID" val="216"/>
</p:tagLst>
</file>

<file path=ppt/tags/tag5.xml><?xml version="1.0" encoding="utf-8"?>
<p:tagLst xmlns:p="http://schemas.openxmlformats.org/presentationml/2006/main">
  <p:tag name="AS_UNIQUEID" val="217"/>
</p:tagLst>
</file>

<file path=ppt/tags/tag6.xml><?xml version="1.0" encoding="utf-8"?>
<p:tagLst xmlns:p="http://schemas.openxmlformats.org/presentationml/2006/main">
  <p:tag name="AS_UNIQUEID" val="218"/>
</p:tagLst>
</file>

<file path=ppt/tags/tag7.xml><?xml version="1.0" encoding="utf-8"?>
<p:tagLst xmlns:p="http://schemas.openxmlformats.org/presentationml/2006/main">
  <p:tag name="AS_UNIQUEID" val="219"/>
</p:tagLst>
</file>

<file path=ppt/tags/tag8.xml><?xml version="1.0" encoding="utf-8"?>
<p:tagLst xmlns:p="http://schemas.openxmlformats.org/presentationml/2006/main">
  <p:tag name="AS_UNIQUEID" val="222"/>
</p:tagLst>
</file>

<file path=ppt/tags/tag9.xml><?xml version="1.0" encoding="utf-8"?>
<p:tagLst xmlns:p="http://schemas.openxmlformats.org/presentationml/2006/main">
  <p:tag name="AS_UNIQUEID" val="223"/>
</p:tagLst>
</file>

<file path=ppt/tags/tag10.xml><?xml version="1.0" encoding="utf-8"?>
<p:tagLst xmlns:p="http://schemas.openxmlformats.org/presentationml/2006/main">
  <p:tag name="AS_UNIQUEID" val="224"/>
</p:tagLst>
</file>

<file path=ppt/tags/tag11.xml><?xml version="1.0" encoding="utf-8"?>
<p:tagLst xmlns:p="http://schemas.openxmlformats.org/presentationml/2006/main">
  <p:tag name="AS_UNIQUEID" val="225"/>
</p:tagLst>
</file>

<file path=ppt/tags/tag12.xml><?xml version="1.0" encoding="utf-8"?>
<p:tagLst xmlns:p="http://schemas.openxmlformats.org/presentationml/2006/main">
  <p:tag name="AS_UNIQUEID" val="226"/>
</p:tagLst>
</file>

<file path=ppt/tags/tag13.xml><?xml version="1.0" encoding="utf-8"?>
<p:tagLst xmlns:p="http://schemas.openxmlformats.org/presentationml/2006/main">
  <p:tag name="AS_UNIQUEID" val="229"/>
</p:tagLst>
</file>

<file path=ppt/tags/tag14.xml><?xml version="1.0" encoding="utf-8"?>
<p:tagLst xmlns:p="http://schemas.openxmlformats.org/presentationml/2006/main">
  <p:tag name="AS_UNIQUEID" val="230"/>
</p:tagLst>
</file>

<file path=ppt/tags/tag15.xml><?xml version="1.0" encoding="utf-8"?>
<p:tagLst xmlns:p="http://schemas.openxmlformats.org/presentationml/2006/main">
  <p:tag name="AS_UNIQUEID" val="231"/>
</p:tagLst>
</file>

<file path=ppt/tags/tag16.xml><?xml version="1.0" encoding="utf-8"?>
<p:tagLst xmlns:p="http://schemas.openxmlformats.org/presentationml/2006/main">
  <p:tag name="AS_UNIQUEID" val="232"/>
</p:tagLst>
</file>

<file path=ppt/tags/tag17.xml><?xml version="1.0" encoding="utf-8"?>
<p:tagLst xmlns:p="http://schemas.openxmlformats.org/presentationml/2006/main">
  <p:tag name="AS_UNIQUEID" val="233"/>
</p:tagLst>
</file>

<file path=ppt/tags/tag18.xml><?xml version="1.0" encoding="utf-8"?>
<p:tagLst xmlns:p="http://schemas.openxmlformats.org/presentationml/2006/main">
  <p:tag name="AS_UNIQUEID" val="236"/>
</p:tagLst>
</file>

<file path=ppt/tags/tag19.xml><?xml version="1.0" encoding="utf-8"?>
<p:tagLst xmlns:p="http://schemas.openxmlformats.org/presentationml/2006/main">
  <p:tag name="AS_UNIQUEID" val="237"/>
</p:tagLst>
</file>

<file path=ppt/tags/tag20.xml><?xml version="1.0" encoding="utf-8"?>
<p:tagLst xmlns:p="http://schemas.openxmlformats.org/presentationml/2006/main">
  <p:tag name="AS_UNIQUEID" val="238"/>
</p:tagLst>
</file>

<file path=ppt/tags/tag21.xml><?xml version="1.0" encoding="utf-8"?>
<p:tagLst xmlns:p="http://schemas.openxmlformats.org/presentationml/2006/main">
  <p:tag name="AS_UNIQUEID" val="239"/>
</p:tagLst>
</file>

<file path=ppt/tags/tag22.xml><?xml version="1.0" encoding="utf-8"?>
<p:tagLst xmlns:p="http://schemas.openxmlformats.org/presentationml/2006/main">
  <p:tag name="AS_UNIQUEID" val="240"/>
</p:tagLst>
</file>

<file path=ppt/tags/tag23.xml><?xml version="1.0" encoding="utf-8"?>
<p:tagLst xmlns:p="http://schemas.openxmlformats.org/presentationml/2006/main">
  <p:tag name="AS_UNIQUEID" val="242"/>
</p:tagLst>
</file>

<file path=ppt/tags/tag24.xml><?xml version="1.0" encoding="utf-8"?>
<p:tagLst xmlns:p="http://schemas.openxmlformats.org/presentationml/2006/main">
  <p:tag name="AS_UNIQUEID" val="244"/>
</p:tagLst>
</file>

<file path=ppt/tags/tag25.xml><?xml version="1.0" encoding="utf-8"?>
<p:tagLst xmlns:p="http://schemas.openxmlformats.org/presentationml/2006/main">
  <p:tag name="AS_UNIQUEID" val="245"/>
</p:tagLst>
</file>

<file path=ppt/tags/tag26.xml><?xml version="1.0" encoding="utf-8"?>
<p:tagLst xmlns:p="http://schemas.openxmlformats.org/presentationml/2006/main">
  <p:tag name="AS_UNIQUEID" val="246"/>
</p:tagLst>
</file>

<file path=ppt/tags/tag27.xml><?xml version="1.0" encoding="utf-8"?>
<p:tagLst xmlns:p="http://schemas.openxmlformats.org/presentationml/2006/main">
  <p:tag name="AS_UNIQUEID" val="247"/>
</p:tagLst>
</file>

<file path=ppt/tags/tag28.xml><?xml version="1.0" encoding="utf-8"?>
<p:tagLst xmlns:p="http://schemas.openxmlformats.org/presentationml/2006/main">
  <p:tag name="AS_UNIQUEID" val="248"/>
</p:tagLst>
</file>

<file path=ppt/tags/tag29.xml><?xml version="1.0" encoding="utf-8"?>
<p:tagLst xmlns:p="http://schemas.openxmlformats.org/presentationml/2006/main">
  <p:tag name="AS_UNIQUEID" val="251"/>
</p:tagLst>
</file>

<file path=ppt/tags/tag30.xml><?xml version="1.0" encoding="utf-8"?>
<p:tagLst xmlns:p="http://schemas.openxmlformats.org/presentationml/2006/main">
  <p:tag name="AS_UNIQUEID" val="252"/>
</p:tagLst>
</file>

<file path=ppt/tags/tag31.xml><?xml version="1.0" encoding="utf-8"?>
<p:tagLst xmlns:p="http://schemas.openxmlformats.org/presentationml/2006/main">
  <p:tag name="AS_UNIQUEID" val="253"/>
</p:tagLst>
</file>

<file path=ppt/tags/tag32.xml><?xml version="1.0" encoding="utf-8"?>
<p:tagLst xmlns:p="http://schemas.openxmlformats.org/presentationml/2006/main">
  <p:tag name="AS_UNIQUEID" val="254"/>
</p:tagLst>
</file>

<file path=ppt/tags/tag33.xml><?xml version="1.0" encoding="utf-8"?>
<p:tagLst xmlns:p="http://schemas.openxmlformats.org/presentationml/2006/main">
  <p:tag name="AS_UNIQUEID" val="255"/>
</p:tagLst>
</file>

<file path=ppt/tags/tag34.xml><?xml version="1.0" encoding="utf-8"?>
<p:tagLst xmlns:p="http://schemas.openxmlformats.org/presentationml/2006/main">
  <p:tag name="AS_UNIQUEID" val="258"/>
</p:tagLst>
</file>

<file path=ppt/tags/tag35.xml><?xml version="1.0" encoding="utf-8"?>
<p:tagLst xmlns:p="http://schemas.openxmlformats.org/presentationml/2006/main">
  <p:tag name="AS_UNIQUEID" val="259"/>
</p:tagLst>
</file>

<file path=ppt/tags/tag36.xml><?xml version="1.0" encoding="utf-8"?>
<p:tagLst xmlns:p="http://schemas.openxmlformats.org/presentationml/2006/main">
  <p:tag name="AS_UNIQUEID" val="260"/>
</p:tagLst>
</file>

<file path=ppt/tags/tag37.xml><?xml version="1.0" encoding="utf-8"?>
<p:tagLst xmlns:p="http://schemas.openxmlformats.org/presentationml/2006/main">
  <p:tag name="AS_UNIQUEID" val="261"/>
</p:tagLst>
</file>

<file path=ppt/tags/tag38.xml><?xml version="1.0" encoding="utf-8"?>
<p:tagLst xmlns:p="http://schemas.openxmlformats.org/presentationml/2006/main">
  <p:tag name="AS_UNIQUEID" val="262"/>
</p:tagLst>
</file>

<file path=ppt/tags/tag39.xml><?xml version="1.0" encoding="utf-8"?>
<p:tagLst xmlns:p="http://schemas.openxmlformats.org/presentationml/2006/main">
  <p:tag name="AS_UNIQUEID" val="265"/>
</p:tagLst>
</file>

<file path=ppt/tags/tag40.xml><?xml version="1.0" encoding="utf-8"?>
<p:tagLst xmlns:p="http://schemas.openxmlformats.org/presentationml/2006/main">
  <p:tag name="AS_UNIQUEID" val="266"/>
</p:tagLst>
</file>

<file path=ppt/tags/tag41.xml><?xml version="1.0" encoding="utf-8"?>
<p:tagLst xmlns:p="http://schemas.openxmlformats.org/presentationml/2006/main">
  <p:tag name="AS_UNIQUEID" val="267"/>
</p:tagLst>
</file>

<file path=ppt/tags/tag42.xml><?xml version="1.0" encoding="utf-8"?>
<p:tagLst xmlns:p="http://schemas.openxmlformats.org/presentationml/2006/main">
  <p:tag name="AS_UNIQUEID" val="268"/>
</p:tagLst>
</file>

<file path=ppt/tags/tag43.xml><?xml version="1.0" encoding="utf-8"?>
<p:tagLst xmlns:p="http://schemas.openxmlformats.org/presentationml/2006/main">
  <p:tag name="AS_UNIQUEID" val="269"/>
</p:tagLst>
</file>

<file path=ppt/tags/tag44.xml><?xml version="1.0" encoding="utf-8"?>
<p:tagLst xmlns:p="http://schemas.openxmlformats.org/presentationml/2006/main">
  <p:tag name="AS_UNIQUEID" val="272"/>
</p:tagLst>
</file>

<file path=ppt/tags/tag45.xml><?xml version="1.0" encoding="utf-8"?>
<p:tagLst xmlns:p="http://schemas.openxmlformats.org/presentationml/2006/main">
  <p:tag name="AS_UNIQUEID" val="273"/>
</p:tagLst>
</file>

<file path=ppt/tags/tag46.xml><?xml version="1.0" encoding="utf-8"?>
<p:tagLst xmlns:p="http://schemas.openxmlformats.org/presentationml/2006/main">
  <p:tag name="AS_UNIQUEID" val="274"/>
</p:tagLst>
</file>

<file path=ppt/tags/tag47.xml><?xml version="1.0" encoding="utf-8"?>
<p:tagLst xmlns:p="http://schemas.openxmlformats.org/presentationml/2006/main">
  <p:tag name="AS_UNIQUEID" val="275"/>
</p:tagLst>
</file>

<file path=ppt/tags/tag48.xml><?xml version="1.0" encoding="utf-8"?>
<p:tagLst xmlns:p="http://schemas.openxmlformats.org/presentationml/2006/main">
  <p:tag name="AS_UNIQUEID" val="276"/>
</p:tagLst>
</file>

<file path=ppt/tags/tag49.xml><?xml version="1.0" encoding="utf-8"?>
<p:tagLst xmlns:p="http://schemas.openxmlformats.org/presentationml/2006/main">
  <p:tag name="AS_UNIQUEID" val="278"/>
</p:tagLst>
</file>

<file path=ppt/tags/tag50.xml><?xml version="1.0" encoding="utf-8"?>
<p:tagLst xmlns:p="http://schemas.openxmlformats.org/presentationml/2006/main">
  <p:tag name="AS_UNIQUEID" val="280"/>
</p:tagLst>
</file>

<file path=ppt/tags/tag51.xml><?xml version="1.0" encoding="utf-8"?>
<p:tagLst xmlns:p="http://schemas.openxmlformats.org/presentationml/2006/main">
  <p:tag name="AS_UNIQUEID" val="281"/>
</p:tagLst>
</file>

<file path=ppt/tags/tag52.xml><?xml version="1.0" encoding="utf-8"?>
<p:tagLst xmlns:p="http://schemas.openxmlformats.org/presentationml/2006/main">
  <p:tag name="AS_UNIQUEID" val="282"/>
</p:tagLst>
</file>

<file path=ppt/tags/tag53.xml><?xml version="1.0" encoding="utf-8"?>
<p:tagLst xmlns:p="http://schemas.openxmlformats.org/presentationml/2006/main">
  <p:tag name="AS_UNIQUEID" val="283"/>
</p:tagLst>
</file>

<file path=ppt/tags/tag54.xml><?xml version="1.0" encoding="utf-8"?>
<p:tagLst xmlns:p="http://schemas.openxmlformats.org/presentationml/2006/main">
  <p:tag name="AS_UNIQUEID" val="284"/>
</p:tagLst>
</file>

<file path=ppt/tags/tag55.xml><?xml version="1.0" encoding="utf-8"?>
<p:tagLst xmlns:p="http://schemas.openxmlformats.org/presentationml/2006/main">
  <p:tag name="AS_UNIQUEID" val="287"/>
</p:tagLst>
</file>

<file path=ppt/tags/tag56.xml><?xml version="1.0" encoding="utf-8"?>
<p:tagLst xmlns:p="http://schemas.openxmlformats.org/presentationml/2006/main">
  <p:tag name="AS_UNIQUEID" val="288"/>
</p:tagLst>
</file>

<file path=ppt/tags/tag57.xml><?xml version="1.0" encoding="utf-8"?>
<p:tagLst xmlns:p="http://schemas.openxmlformats.org/presentationml/2006/main">
  <p:tag name="AS_UNIQUEID" val="289"/>
</p:tagLst>
</file>

<file path=ppt/tags/tag58.xml><?xml version="1.0" encoding="utf-8"?>
<p:tagLst xmlns:p="http://schemas.openxmlformats.org/presentationml/2006/main">
  <p:tag name="AS_UNIQUEID" val="290"/>
</p:tagLst>
</file>

<file path=ppt/tags/tag59.xml><?xml version="1.0" encoding="utf-8"?>
<p:tagLst xmlns:p="http://schemas.openxmlformats.org/presentationml/2006/main">
  <p:tag name="AS_UNIQUEID" val="291"/>
</p:tagLst>
</file>

<file path=ppt/tags/tag60.xml><?xml version="1.0" encoding="utf-8"?>
<p:tagLst xmlns:p="http://schemas.openxmlformats.org/presentationml/2006/main">
  <p:tag name="AS_UNIQUEID" val="294"/>
</p:tagLst>
</file>

<file path=ppt/tags/tag61.xml><?xml version="1.0" encoding="utf-8"?>
<p:tagLst xmlns:p="http://schemas.openxmlformats.org/presentationml/2006/main">
  <p:tag name="AS_UNIQUEID" val="295"/>
</p:tagLst>
</file>

<file path=ppt/tags/tag62.xml><?xml version="1.0" encoding="utf-8"?>
<p:tagLst xmlns:p="http://schemas.openxmlformats.org/presentationml/2006/main">
  <p:tag name="AS_UNIQUEID" val="296"/>
</p:tagLst>
</file>

<file path=ppt/tags/tag63.xml><?xml version="1.0" encoding="utf-8"?>
<p:tagLst xmlns:p="http://schemas.openxmlformats.org/presentationml/2006/main">
  <p:tag name="AS_UNIQUEID" val="297"/>
</p:tagLst>
</file>

<file path=ppt/tags/tag64.xml><?xml version="1.0" encoding="utf-8"?>
<p:tagLst xmlns:p="http://schemas.openxmlformats.org/presentationml/2006/main">
  <p:tag name="AS_UNIQUEID" val="298"/>
</p:tagLst>
</file>

<file path=ppt/tags/tag65.xml><?xml version="1.0" encoding="utf-8"?>
<p:tagLst xmlns:p="http://schemas.openxmlformats.org/presentationml/2006/main">
  <p:tag name="AS_UNIQUEID" val="301"/>
</p:tagLst>
</file>

<file path=ppt/tags/tag66.xml><?xml version="1.0" encoding="utf-8"?>
<p:tagLst xmlns:p="http://schemas.openxmlformats.org/presentationml/2006/main">
  <p:tag name="AS_UNIQUEID" val="302"/>
</p:tagLst>
</file>

<file path=ppt/tags/tag67.xml><?xml version="1.0" encoding="utf-8"?>
<p:tagLst xmlns:p="http://schemas.openxmlformats.org/presentationml/2006/main">
  <p:tag name="AS_UNIQUEID" val="303"/>
</p:tagLst>
</file>

<file path=ppt/tags/tag68.xml><?xml version="1.0" encoding="utf-8"?>
<p:tagLst xmlns:p="http://schemas.openxmlformats.org/presentationml/2006/main">
  <p:tag name="AS_UNIQUEID" val="304"/>
</p:tagLst>
</file>

<file path=ppt/tags/tag69.xml><?xml version="1.0" encoding="utf-8"?>
<p:tagLst xmlns:p="http://schemas.openxmlformats.org/presentationml/2006/main">
  <p:tag name="AS_UNIQUEID" val="305"/>
</p:tagLst>
</file>

<file path=ppt/tags/tag70.xml><?xml version="1.0" encoding="utf-8"?>
<p:tagLst xmlns:p="http://schemas.openxmlformats.org/presentationml/2006/main">
  <p:tag name="AS_UNIQUEID" val="308"/>
</p:tagLst>
</file>

<file path=ppt/tags/tag71.xml><?xml version="1.0" encoding="utf-8"?>
<p:tagLst xmlns:p="http://schemas.openxmlformats.org/presentationml/2006/main">
  <p:tag name="AS_UNIQUEID" val="309"/>
</p:tagLst>
</file>

<file path=ppt/tags/tag72.xml><?xml version="1.0" encoding="utf-8"?>
<p:tagLst xmlns:p="http://schemas.openxmlformats.org/presentationml/2006/main">
  <p:tag name="AS_UNIQUEID" val="310"/>
</p:tagLst>
</file>

<file path=ppt/tags/tag73.xml><?xml version="1.0" encoding="utf-8"?>
<p:tagLst xmlns:p="http://schemas.openxmlformats.org/presentationml/2006/main">
  <p:tag name="AS_UNIQUEID" val="311"/>
</p:tagLst>
</file>

<file path=ppt/tags/tag74.xml><?xml version="1.0" encoding="utf-8"?>
<p:tagLst xmlns:p="http://schemas.openxmlformats.org/presentationml/2006/main">
  <p:tag name="AS_UNIQUEID" val="312"/>
</p:tagLst>
</file>

<file path=ppt/tags/tag75.xml><?xml version="1.0" encoding="utf-8"?>
<p:tagLst xmlns:p="http://schemas.openxmlformats.org/presentationml/2006/main">
  <p:tag name="AS_UNIQUEID" val="315"/>
</p:tagLst>
</file>

<file path=ppt/tags/tag76.xml><?xml version="1.0" encoding="utf-8"?>
<p:tagLst xmlns:p="http://schemas.openxmlformats.org/presentationml/2006/main">
  <p:tag name="AS_UNIQUEID" val="316"/>
</p:tagLst>
</file>

<file path=ppt/tags/tag77.xml><?xml version="1.0" encoding="utf-8"?>
<p:tagLst xmlns:p="http://schemas.openxmlformats.org/presentationml/2006/main">
  <p:tag name="AS_UNIQUEID" val="317"/>
</p:tagLst>
</file>

<file path=ppt/tags/tag78.xml><?xml version="1.0" encoding="utf-8"?>
<p:tagLst xmlns:p="http://schemas.openxmlformats.org/presentationml/2006/main">
  <p:tag name="AS_UNIQUEID" val="318"/>
</p:tagLst>
</file>

<file path=ppt/tags/tag79.xml><?xml version="1.0" encoding="utf-8"?>
<p:tagLst xmlns:p="http://schemas.openxmlformats.org/presentationml/2006/main">
  <p:tag name="AS_UNIQUEID" val="319"/>
</p:tagLst>
</file>

<file path=ppt/tags/tag80.xml><?xml version="1.0" encoding="utf-8"?>
<p:tagLst xmlns:p="http://schemas.openxmlformats.org/presentationml/2006/main">
  <p:tag name="AS_UNIQUEID" val="321"/>
</p:tagLst>
</file>

<file path=ppt/tags/tag81.xml><?xml version="1.0" encoding="utf-8"?>
<p:tagLst xmlns:p="http://schemas.openxmlformats.org/presentationml/2006/main">
  <p:tag name="AS_UNIQUEID" val="322"/>
</p:tagLst>
</file>

<file path=ppt/tags/tag82.xml><?xml version="1.0" encoding="utf-8"?>
<p:tagLst xmlns:p="http://schemas.openxmlformats.org/presentationml/2006/main">
  <p:tag name="AS_UNIQUEID" val="323"/>
</p:tagLst>
</file>

<file path=ppt/tags/tag83.xml><?xml version="1.0" encoding="utf-8"?>
<p:tagLst xmlns:p="http://schemas.openxmlformats.org/presentationml/2006/main">
  <p:tag name="AS_UNIQUEID" val="324"/>
</p:tagLst>
</file>

<file path=ppt/tags/tag84.xml><?xml version="1.0" encoding="utf-8"?>
<p:tagLst xmlns:p="http://schemas.openxmlformats.org/presentationml/2006/main">
  <p:tag name="AS_UNIQUEID" val="325"/>
</p:tagLst>
</file>

<file path=ppt/tags/tag85.xml><?xml version="1.0" encoding="utf-8"?>
<p:tagLst xmlns:p="http://schemas.openxmlformats.org/presentationml/2006/main">
  <p:tag name="AS_UNIQUEID" val="162"/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AS_UNIQUEID" val="161"/>
</p:tagLst>
</file>

<file path=ppt/tags/tag123.xml><?xml version="1.0" encoding="utf-8"?>
<p:tagLst xmlns:p="http://schemas.openxmlformats.org/presentationml/2006/main">
  <p:tag name="AS_UNIQUEID" val="162"/>
</p:tagLst>
</file>

<file path=ppt/tags/tag124.xml><?xml version="1.0" encoding="utf-8"?>
<p:tagLst xmlns:p="http://schemas.openxmlformats.org/presentationml/2006/main">
  <p:tag name="AS_UNIQUEID" val="163"/>
</p:tagLst>
</file>

<file path=ppt/tags/tag125.xml><?xml version="1.0" encoding="utf-8"?>
<p:tagLst xmlns:p="http://schemas.openxmlformats.org/presentationml/2006/main">
  <p:tag name="AS_UNIQUEID" val="164"/>
</p:tagLst>
</file>

<file path=ppt/tags/tag126.xml><?xml version="1.0" encoding="utf-8"?>
<p:tagLst xmlns:p="http://schemas.openxmlformats.org/presentationml/2006/main">
  <p:tag name="AS_UNIQUEID" val="165"/>
</p:tagLst>
</file>

<file path=ppt/tags/tag127.xml><?xml version="1.0" encoding="utf-8"?>
<p:tagLst xmlns:p="http://schemas.openxmlformats.org/presentationml/2006/main">
  <p:tag name="AS_UNIQUEID" val="166"/>
</p:tagLst>
</file>

<file path=ppt/tags/tag128.xml><?xml version="1.0" encoding="utf-8"?>
<p:tagLst xmlns:p="http://schemas.openxmlformats.org/presentationml/2006/main">
  <p:tag name="AS_UNIQUEID" val="167"/>
</p:tagLst>
</file>

<file path=ppt/tags/tag129.xml><?xml version="1.0" encoding="utf-8"?>
<p:tagLst xmlns:p="http://schemas.openxmlformats.org/presentationml/2006/main">
  <p:tag name="AS_UNIQUEID" val="168"/>
</p:tagLst>
</file>

<file path=ppt/tags/tag130.xml><?xml version="1.0" encoding="utf-8"?>
<p:tagLst xmlns:p="http://schemas.openxmlformats.org/presentationml/2006/main">
  <p:tag name="AS_UNIQUEID" val="169"/>
</p:tagLst>
</file>

<file path=ppt/tags/tag131.xml><?xml version="1.0" encoding="utf-8"?>
<p:tagLst xmlns:p="http://schemas.openxmlformats.org/presentationml/2006/main">
  <p:tag name="AS_UNIQUEID" val="170"/>
</p:tagLst>
</file>

<file path=ppt/tags/tag132.xml><?xml version="1.0" encoding="utf-8"?>
<p:tagLst xmlns:p="http://schemas.openxmlformats.org/presentationml/2006/main">
  <p:tag name="AS_UNIQUEID" val="171"/>
</p:tagLst>
</file>

<file path=ppt/tags/tag133.xml><?xml version="1.0" encoding="utf-8"?>
<p:tagLst xmlns:p="http://schemas.openxmlformats.org/presentationml/2006/main">
  <p:tag name="AS_UNIQUEID" val="172"/>
</p:tagLst>
</file>

<file path=ppt/tags/tag134.xml><?xml version="1.0" encoding="utf-8"?>
<p:tagLst xmlns:p="http://schemas.openxmlformats.org/presentationml/2006/main">
  <p:tag name="AS_UNIQUEID" val="173"/>
</p:tagLst>
</file>

<file path=ppt/tags/tag135.xml><?xml version="1.0" encoding="utf-8"?>
<p:tagLst xmlns:p="http://schemas.openxmlformats.org/presentationml/2006/main">
  <p:tag name="AS_UNIQUEID" val="174"/>
</p:tagLst>
</file>

<file path=ppt/tags/tag136.xml><?xml version="1.0" encoding="utf-8"?>
<p:tagLst xmlns:p="http://schemas.openxmlformats.org/presentationml/2006/main">
  <p:tag name="AS_UNIQUEID" val="175"/>
</p:tagLst>
</file>

<file path=ppt/tags/tag137.xml><?xml version="1.0" encoding="utf-8"?>
<p:tagLst xmlns:p="http://schemas.openxmlformats.org/presentationml/2006/main">
  <p:tag name="AS_UNIQUEID" val="176"/>
</p:tagLst>
</file>

<file path=ppt/tags/tag138.xml><?xml version="1.0" encoding="utf-8"?>
<p:tagLst xmlns:p="http://schemas.openxmlformats.org/presentationml/2006/main">
  <p:tag name="AS_UNIQUEID" val="177"/>
</p:tagLst>
</file>

<file path=ppt/tags/tag139.xml><?xml version="1.0" encoding="utf-8"?>
<p:tagLst xmlns:p="http://schemas.openxmlformats.org/presentationml/2006/main">
  <p:tag name="AS_UNIQUEID" val="178"/>
</p:tagLst>
</file>

<file path=ppt/tags/tag140.xml><?xml version="1.0" encoding="utf-8"?>
<p:tagLst xmlns:p="http://schemas.openxmlformats.org/presentationml/2006/main">
  <p:tag name="AS_UNIQUEID" val="179"/>
</p:tagLst>
</file>

<file path=ppt/tags/tag141.xml><?xml version="1.0" encoding="utf-8"?>
<p:tagLst xmlns:p="http://schemas.openxmlformats.org/presentationml/2006/main">
  <p:tag name="AS_UNIQUEID" val="180"/>
</p:tagLst>
</file>

<file path=ppt/tags/tag142.xml><?xml version="1.0" encoding="utf-8"?>
<p:tagLst xmlns:p="http://schemas.openxmlformats.org/presentationml/2006/main">
  <p:tag name="AS_UNIQUEID" val="181"/>
</p:tagLst>
</file>

<file path=ppt/tags/tag143.xml><?xml version="1.0" encoding="utf-8"?>
<p:tagLst xmlns:p="http://schemas.openxmlformats.org/presentationml/2006/main">
  <p:tag name="AS_UNIQUEID" val="182"/>
</p:tagLst>
</file>

<file path=ppt/tags/tag144.xml><?xml version="1.0" encoding="utf-8"?>
<p:tagLst xmlns:p="http://schemas.openxmlformats.org/presentationml/2006/main">
  <p:tag name="AS_UNIQUEID" val="183"/>
</p:tagLst>
</file>

<file path=ppt/tags/tag145.xml><?xml version="1.0" encoding="utf-8"?>
<p:tagLst xmlns:p="http://schemas.openxmlformats.org/presentationml/2006/main">
  <p:tag name="AS_UNIQUEID" val="184"/>
</p:tagLst>
</file>

<file path=ppt/tags/tag146.xml><?xml version="1.0" encoding="utf-8"?>
<p:tagLst xmlns:p="http://schemas.openxmlformats.org/presentationml/2006/main">
  <p:tag name="AS_UNIQUEID" val="185"/>
</p:tagLst>
</file>

<file path=ppt/tags/tag147.xml><?xml version="1.0" encoding="utf-8"?>
<p:tagLst xmlns:p="http://schemas.openxmlformats.org/presentationml/2006/main">
  <p:tag name="AS_UNIQUEID" val="186"/>
</p:tagLst>
</file>

<file path=ppt/tags/tag148.xml><?xml version="1.0" encoding="utf-8"?>
<p:tagLst xmlns:p="http://schemas.openxmlformats.org/presentationml/2006/main">
  <p:tag name="AS_UNIQUEID" val="187"/>
</p:tagLst>
</file>

<file path=ppt/tags/tag149.xml><?xml version="1.0" encoding="utf-8"?>
<p:tagLst xmlns:p="http://schemas.openxmlformats.org/presentationml/2006/main">
  <p:tag name="AS_UNIQUEID" val="188"/>
</p:tagLst>
</file>

<file path=ppt/tags/tag150.xml><?xml version="1.0" encoding="utf-8"?>
<p:tagLst xmlns:p="http://schemas.openxmlformats.org/presentationml/2006/main">
  <p:tag name="AS_UNIQUEID" val="189"/>
</p:tagLst>
</file>

<file path=ppt/tags/tag151.xml><?xml version="1.0" encoding="utf-8"?>
<p:tagLst xmlns:p="http://schemas.openxmlformats.org/presentationml/2006/main">
  <p:tag name="AS_UNIQUEID" val="190"/>
</p:tagLst>
</file>

<file path=ppt/tags/tag152.xml><?xml version="1.0" encoding="utf-8"?>
<p:tagLst xmlns:p="http://schemas.openxmlformats.org/presentationml/2006/main">
  <p:tag name="AS_UNIQUEID" val="191"/>
</p:tagLst>
</file>

<file path=ppt/tags/tag153.xml><?xml version="1.0" encoding="utf-8"?>
<p:tagLst xmlns:p="http://schemas.openxmlformats.org/presentationml/2006/main">
  <p:tag name="AS_UNIQUEID" val="192"/>
</p:tagLst>
</file>

<file path=ppt/tags/tag154.xml><?xml version="1.0" encoding="utf-8"?>
<p:tagLst xmlns:p="http://schemas.openxmlformats.org/presentationml/2006/main">
  <p:tag name="AS_UNIQUEID" val="193"/>
</p:tagLst>
</file>

<file path=ppt/tags/tag155.xml><?xml version="1.0" encoding="utf-8"?>
<p:tagLst xmlns:p="http://schemas.openxmlformats.org/presentationml/2006/main">
  <p:tag name="AS_UNIQUEID" val="194"/>
</p:tagLst>
</file>

<file path=ppt/tags/tag156.xml><?xml version="1.0" encoding="utf-8"?>
<p:tagLst xmlns:p="http://schemas.openxmlformats.org/presentationml/2006/main">
  <p:tag name="AS_UNIQUEID" val="195"/>
</p:tagLst>
</file>

<file path=ppt/tags/tag157.xml><?xml version="1.0" encoding="utf-8"?>
<p:tagLst xmlns:p="http://schemas.openxmlformats.org/presentationml/2006/main">
  <p:tag name="AS_UNIQUEID" val="196"/>
</p:tagLst>
</file>

<file path=ppt/tags/tag158.xml><?xml version="1.0" encoding="utf-8"?>
<p:tagLst xmlns:p="http://schemas.openxmlformats.org/presentationml/2006/main">
  <p:tag name="AS_UNIQUEID" val="197"/>
</p:tagLst>
</file>

<file path=ppt/tags/tag159.xml><?xml version="1.0" encoding="utf-8"?>
<p:tagLst xmlns:p="http://schemas.openxmlformats.org/presentationml/2006/main">
  <p:tag name="AS_UNIQUEID" val="198"/>
</p:tagLst>
</file>

<file path=ppt/tags/tag160.xml><?xml version="1.0" encoding="utf-8"?>
<p:tagLst xmlns:p="http://schemas.openxmlformats.org/presentationml/2006/main">
  <p:tag name="AS_UNIQUEID" val="199"/>
</p:tagLst>
</file>

<file path=ppt/tags/tag161.xml><?xml version="1.0" encoding="utf-8"?>
<p:tagLst xmlns:p="http://schemas.openxmlformats.org/presentationml/2006/main">
  <p:tag name="AS_UNIQUEID" val="200"/>
</p:tagLst>
</file>

<file path=ppt/tags/tag162.xml><?xml version="1.0" encoding="utf-8"?>
<p:tagLst xmlns:p="http://schemas.openxmlformats.org/presentationml/2006/main">
  <p:tag name="AS_UNIQUEID" val="201"/>
</p:tagLst>
</file>

<file path=ppt/tags/tag163.xml><?xml version="1.0" encoding="utf-8"?>
<p:tagLst xmlns:p="http://schemas.openxmlformats.org/presentationml/2006/main">
  <p:tag name="AS_UNIQUEID" val="202"/>
</p:tagLst>
</file>

<file path=ppt/tags/tag164.xml><?xml version="1.0" encoding="utf-8"?>
<p:tagLst xmlns:p="http://schemas.openxmlformats.org/presentationml/2006/main">
  <p:tag name="AS_UNIQUEID" val="203"/>
</p:tagLst>
</file>

<file path=ppt/tags/tag165.xml><?xml version="1.0" encoding="utf-8"?>
<p:tagLst xmlns:p="http://schemas.openxmlformats.org/presentationml/2006/main">
  <p:tag name="AS_UNIQUEID" val="204"/>
</p:tagLst>
</file>

<file path=ppt/tags/tag166.xml><?xml version="1.0" encoding="utf-8"?>
<p:tagLst xmlns:p="http://schemas.openxmlformats.org/presentationml/2006/main">
  <p:tag name="AS_UNIQUEID" val="205"/>
</p:tagLst>
</file>

<file path=ppt/tags/tag167.xml><?xml version="1.0" encoding="utf-8"?>
<p:tagLst xmlns:p="http://schemas.openxmlformats.org/presentationml/2006/main">
  <p:tag name="AS_UNIQUEID" val="206"/>
</p:tagLst>
</file>

<file path=ppt/tags/tag168.xml><?xml version="1.0" encoding="utf-8"?>
<p:tagLst xmlns:p="http://schemas.openxmlformats.org/presentationml/2006/main">
  <p:tag name="AS_UNIQUEID" val="207"/>
</p:tagLst>
</file>

<file path=ppt/tags/tag169.xml><?xml version="1.0" encoding="utf-8"?>
<p:tagLst xmlns:p="http://schemas.openxmlformats.org/presentationml/2006/main">
  <p:tag name="AS_UNIQUEID" val="208"/>
</p:tagLst>
</file>

<file path=ppt/tags/tag170.xml><?xml version="1.0" encoding="utf-8"?>
<p:tagLst xmlns:p="http://schemas.openxmlformats.org/presentationml/2006/main">
  <p:tag name="AS_UNIQUEID" val="209"/>
</p:tagLst>
</file>

<file path=ppt/tags/tag171.xml><?xml version="1.0" encoding="utf-8"?>
<p:tagLst xmlns:p="http://schemas.openxmlformats.org/presentationml/2006/main">
  <p:tag name="AS_UNIQUEID" val="210"/>
</p:tagLst>
</file>

<file path=ppt/tags/tag172.xml><?xml version="1.0" encoding="utf-8"?>
<p:tagLst xmlns:p="http://schemas.openxmlformats.org/presentationml/2006/main">
  <p:tag name="AS_UNIQUEID" val="211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UNIT_PLACING_PICTURE_USER_VIEWPORT" val="{&quot;height&quot;:4440,&quot;width&quot;:4210}"/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80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KSO_WPP_MARK_KEY" val="800d1302-68a3-493f-b17e-b8e8ab99b552"/>
  <p:tag name="COMMONDATA" val="eyJoZGlkIjoiZDMwNGY5ZDM2NTM0MzdhNjJhOTNlMmVkNWNkZTliZjEifQ=="/>
</p:tagLst>
</file>

<file path=ppt/theme/theme1.xml><?xml version="1.0" encoding="utf-8"?>
<a:theme xmlns:a="http://schemas.openxmlformats.org/drawingml/2006/main" name="模板从 www.mysoeasy.com 下载">
  <a:themeElements>
    <a:clrScheme name="office资源宝库-www.mySoEasy.com">
      <a:dk1>
        <a:srgbClr val="262626"/>
      </a:dk1>
      <a:lt1>
        <a:srgbClr val="FFFFFF"/>
      </a:lt1>
      <a:dk2>
        <a:srgbClr val="8B8B8B"/>
      </a:dk2>
      <a:lt2>
        <a:srgbClr val="FFFFFF"/>
      </a:lt2>
      <a:accent1>
        <a:srgbClr val="00ADEE"/>
      </a:accent1>
      <a:accent2>
        <a:srgbClr val="00ADEE"/>
      </a:accent2>
      <a:accent3>
        <a:srgbClr val="FFC000"/>
      </a:accent3>
      <a:accent4>
        <a:srgbClr val="EB008B"/>
      </a:accent4>
      <a:accent5>
        <a:srgbClr val="00ADEF"/>
      </a:accent5>
      <a:accent6>
        <a:srgbClr val="9BBB59"/>
      </a:accent6>
      <a:hlink>
        <a:srgbClr val="76923C"/>
      </a:hlink>
      <a:folHlink>
        <a:srgbClr val="A7A711"/>
      </a:folHlink>
    </a:clrScheme>
    <a:fontScheme name="OFFICE资源宝库-www.mysoeasy.com">
      <a:majorFont>
        <a:latin typeface="Arial Black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defRPr sz="1200" dirty="0">
            <a:solidFill>
              <a:schemeClr val="bg1">
                <a:lumMod val="50000"/>
              </a:schemeClr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raClrSchemeLst>
    <a:extraClrScheme>
      <a:clrScheme name="模板从 www.mysoeasy.com 下载 1">
        <a:dk1>
          <a:srgbClr val="8064A2"/>
        </a:dk1>
        <a:lt1>
          <a:srgbClr val="9BBB59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CBDAB5"/>
        </a:accent3>
        <a:accent4>
          <a:srgbClr val="6C548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1728</Words>
  <Application>WPS 演示</Application>
  <PresentationFormat>On-screen Show (4:3)</PresentationFormat>
  <Paragraphs>257</Paragraphs>
  <Slides>20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Calibri</vt:lpstr>
      <vt:lpstr>华文彩云</vt:lpstr>
      <vt:lpstr>黑体</vt:lpstr>
      <vt:lpstr>Wingdings</vt:lpstr>
      <vt:lpstr>Cambria Math</vt:lpstr>
      <vt:lpstr>Times New Roman</vt:lpstr>
      <vt:lpstr>Courier New</vt:lpstr>
      <vt:lpstr>Times New Roman</vt:lpstr>
      <vt:lpstr>Symbol</vt:lpstr>
      <vt:lpstr>华文隶书</vt:lpstr>
      <vt:lpstr>Arial Unicode MS</vt:lpstr>
      <vt:lpstr>Arial Black</vt:lpstr>
      <vt:lpstr>模板从 www.mysoeasy.com 下载</vt:lpstr>
      <vt:lpstr>Photoshop.Image.7</vt:lpstr>
      <vt:lpstr>Photoshop.Image.7</vt:lpstr>
      <vt:lpstr>第一节    晶体的常识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丹丹</cp:lastModifiedBy>
  <cp:revision>7</cp:revision>
  <cp:lastPrinted>2022-01-13T10:58:00Z</cp:lastPrinted>
  <dcterms:created xsi:type="dcterms:W3CDTF">2022-01-13T10:58:00Z</dcterms:created>
  <dcterms:modified xsi:type="dcterms:W3CDTF">2023-05-25T23:14:18Z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352EA53E3BC54ABFAA0149C6736180C9_12</vt:lpwstr>
  </property>
  <property fmtid="{D5CDD505-2E9C-101B-9397-08002B2CF9AE}" pid="7" name="KSOProductBuildVer">
    <vt:lpwstr>2052-11.1.0.14309</vt:lpwstr>
  </property>
</Properties>
</file>